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4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4" r:id="rId1"/>
    <p:sldMasterId id="2147483943" r:id="rId2"/>
    <p:sldMasterId id="2147483944" r:id="rId3"/>
    <p:sldMasterId id="2147483980" r:id="rId4"/>
    <p:sldMasterId id="2147483992" r:id="rId5"/>
    <p:sldMasterId id="2147484018" r:id="rId6"/>
  </p:sldMasterIdLst>
  <p:notesMasterIdLst>
    <p:notesMasterId r:id="rId26"/>
  </p:notesMasterIdLst>
  <p:sldIdLst>
    <p:sldId id="438" r:id="rId7"/>
    <p:sldId id="439" r:id="rId8"/>
    <p:sldId id="440" r:id="rId9"/>
    <p:sldId id="441" r:id="rId10"/>
    <p:sldId id="442" r:id="rId11"/>
    <p:sldId id="339" r:id="rId12"/>
    <p:sldId id="338" r:id="rId13"/>
    <p:sldId id="336" r:id="rId14"/>
    <p:sldId id="349" r:id="rId15"/>
    <p:sldId id="403" r:id="rId16"/>
    <p:sldId id="428" r:id="rId17"/>
    <p:sldId id="422" r:id="rId18"/>
    <p:sldId id="426" r:id="rId19"/>
    <p:sldId id="423" r:id="rId20"/>
    <p:sldId id="427" r:id="rId21"/>
    <p:sldId id="424" r:id="rId22"/>
    <p:sldId id="433" r:id="rId23"/>
    <p:sldId id="446" r:id="rId24"/>
    <p:sldId id="381" r:id="rId2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48D"/>
    <a:srgbClr val="ACF1B0"/>
    <a:srgbClr val="FADED7"/>
    <a:srgbClr val="B7FFA6"/>
    <a:srgbClr val="FFD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40"/>
    <p:restoredTop sz="95103"/>
  </p:normalViewPr>
  <p:slideViewPr>
    <p:cSldViewPr snapToGrid="0" snapToObjects="1" showGuides="1">
      <p:cViewPr varScale="1">
        <p:scale>
          <a:sx n="206" d="100"/>
          <a:sy n="206" d="100"/>
        </p:scale>
        <p:origin x="31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6/26/18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63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7411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316596C2-A2A3-3A4D-9AA5-F736336FBECB}" type="slidenum">
              <a:rPr lang="en-CA" altLang="en-US">
                <a:solidFill>
                  <a:prstClr val="black"/>
                </a:solidFill>
              </a:rPr>
              <a:pPr/>
              <a:t>15</a:t>
            </a:fld>
            <a:endParaRPr lang="en-CA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393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/>
              <a:t>2018</a:t>
            </a:r>
            <a:r>
              <a:rPr lang="en-US" sz="900" baseline="0" dirty="0"/>
              <a:t> Product Strategy: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baseline="0" dirty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/>
              <a:t>Deliver a consistent set of runtimes, frameworks, and application servers for Java, Swift, Node, Scala across Public and Private Cloud leveraging Cloud Foundry, Containers, and Virtualization technologies</a:t>
            </a:r>
          </a:p>
          <a:p>
            <a:endParaRPr lang="en-US" dirty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/>
              <a:t>Deliver a Set of consistent developer tools including Starter Packs, IDEs, and toolchains across the clouds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/>
              <a:t>Deliver a consistent set of APIs for the runtimes across Public and Private Cloud 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/>
              <a:t>Spring &amp; IBM collaboration to provide developers easier access within the open-source Spring framework to IBM’s software including WebSphere, DB2, MQ, and more</a:t>
            </a:r>
          </a:p>
          <a:p>
            <a:endParaRPr lang="en-US" dirty="0"/>
          </a:p>
          <a:p>
            <a:r>
              <a:rPr lang="en-US" sz="900" dirty="0"/>
              <a:t>Deliver IBM Reactive Systems (</a:t>
            </a:r>
            <a:r>
              <a:rPr lang="en-US" sz="900" dirty="0" err="1"/>
              <a:t>Lightbend</a:t>
            </a:r>
            <a:r>
              <a:rPr lang="en-US" sz="900" dirty="0"/>
              <a:t>) which is an application development framework and runtime solution for building and deploying elastic, resilient, message-driven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24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6" name="Shape 8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6891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/>
              <a:t>IBM offers the complete spectrum of cloud deployment models to meet your needs </a:t>
            </a:r>
          </a:p>
          <a:p>
            <a:pPr marL="0" indent="0">
              <a:buFontTx/>
              <a:buNone/>
            </a:pPr>
            <a:r>
              <a:rPr lang="en-US" baseline="0"/>
              <a:t>Seamless experience, including</a:t>
            </a:r>
            <a:r>
              <a:rPr lang="mr-IN" baseline="0"/>
              <a:t>…</a:t>
            </a:r>
            <a:r>
              <a:rPr lang="en-US" baseline="0"/>
              <a:t>. </a:t>
            </a:r>
            <a:r>
              <a:rPr lang="en-US" i="1" baseline="0"/>
              <a:t>see points on chart</a:t>
            </a:r>
          </a:p>
          <a:p>
            <a:pPr marL="0" indent="0">
              <a:buFontTx/>
              <a:buNone/>
            </a:pPr>
            <a:r>
              <a:rPr lang="en-US" baseline="0"/>
              <a:t>*****</a:t>
            </a:r>
          </a:p>
          <a:p>
            <a:pPr marL="0" indent="0">
              <a:buFontTx/>
              <a:buNone/>
            </a:pPr>
            <a:endParaRPr lang="en-US" baseline="0"/>
          </a:p>
          <a:p>
            <a:pPr marL="0" indent="0">
              <a:buFontTx/>
              <a:buNone/>
            </a:pPr>
            <a:r>
              <a:rPr lang="en-US" baseline="0"/>
              <a:t>A successful multi-cloud adoption includes a seamless experience across all clouds, regardless if they are Public (hosted off-premises), Dedicated (hosted off-premises but in an environment dedicated to only a specific organization), or Private (customer managed within the firewall of an organization’s data center).</a:t>
            </a:r>
          </a:p>
          <a:p>
            <a:pPr marL="0" indent="0">
              <a:buFontTx/>
              <a:buNone/>
            </a:pPr>
            <a:endParaRPr lang="en-US" baseline="0"/>
          </a:p>
          <a:p>
            <a:pPr marL="0" indent="0">
              <a:buFontTx/>
              <a:buNone/>
            </a:pPr>
            <a:r>
              <a:rPr lang="en-US" baseline="0"/>
              <a:t>IBM’s strategy is to provide a seamless experience across all three environments, which includes: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/>
              <a:t>Choice with consistency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/>
              <a:t>Hybrid integration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/>
              <a:t>DevOps productivity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/>
              <a:t>Powerful, accessible data and analytics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/>
              <a:t>Cognitive solutions</a:t>
            </a:r>
          </a:p>
          <a:p>
            <a:pPr marL="171450" indent="-171450">
              <a:buFont typeface="Arial" charset="0"/>
              <a:buChar char="•"/>
            </a:pPr>
            <a:endParaRPr lang="en-US" baseline="0"/>
          </a:p>
          <a:p>
            <a:pPr marL="0" indent="0">
              <a:buFontTx/>
              <a:buNone/>
            </a:pPr>
            <a:r>
              <a:rPr lang="en-US" baseline="0"/>
              <a:t>Regardless of which combination of cloud adoption an organization chooses, IBM delivers a seamless experience.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02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/>
              <a:t>I talked earlier</a:t>
            </a:r>
            <a:r>
              <a:rPr lang="en-US" baseline="0"/>
              <a:t> about IBM Hybrid Cloud solution as a key differentiator in the Cloud Wars. This is a visual of that single architecture. </a:t>
            </a:r>
            <a:endParaRPr lang="en-US"/>
          </a:p>
          <a:p>
            <a:pPr marL="342900" indent="-342900">
              <a:buFont typeface="Arial" charset="0"/>
              <a:buChar char="•"/>
            </a:pPr>
            <a:r>
              <a:rPr lang="en-US"/>
              <a:t>We</a:t>
            </a:r>
            <a:r>
              <a:rPr lang="en-US" baseline="0"/>
              <a:t> have the strongest cloud integration for unified cloud native developer experience across Public &amp; Private Clouds. </a:t>
            </a:r>
          </a:p>
          <a:p>
            <a:pPr marL="342900" marR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/>
              <a:t>The</a:t>
            </a:r>
            <a:r>
              <a:rPr lang="en-US" baseline="0"/>
              <a:t> IBM Cloud is optimized for cognitive workloads and provides clients with the ability to integrate public, private, and managed environments through a single architecture.</a:t>
            </a:r>
          </a:p>
          <a:p>
            <a:pPr marL="342900" marR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/>
              <a:t>We have been working with Arvind’s team on the Hybrid Cloud Alignment motion to demonstrate this at Think.</a:t>
            </a:r>
          </a:p>
          <a:p>
            <a:pPr marL="342900" indent="-342900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78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53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through this integrated platform, IBM Cloud Private transforms the way IT Operations and Enterprise Developers</a:t>
            </a:r>
            <a:r>
              <a:rPr lang="en-US" baseline="0" dirty="0"/>
              <a:t> work. It helps them become more efficient in their roles, and it accelerates their innovation:</a:t>
            </a:r>
          </a:p>
          <a:p>
            <a:endParaRPr lang="en-US" baseline="0" dirty="0"/>
          </a:p>
          <a:p>
            <a:pPr marL="342900" lvl="0" indent="-342900" hangingPunct="0">
              <a:lnSpc>
                <a:spcPct val="90000"/>
              </a:lnSpc>
              <a:buFont typeface="Arial" charset="0"/>
              <a:buChar char="•"/>
            </a:pPr>
            <a:r>
              <a:rPr lang="en-US" sz="1200" dirty="0">
                <a:solidFill>
                  <a:srgbClr val="6D6E70">
                    <a:lumMod val="50000"/>
                  </a:srgbClr>
                </a:solidFill>
                <a:latin typeface="+mj-lt"/>
                <a:ea typeface="+mj-ea"/>
                <a:cs typeface="HelvNeue Light for IBM"/>
                <a:sym typeface="HelvNeue Light for IBM"/>
              </a:rPr>
              <a:t>IT Operations and Administrators can quickly </a:t>
            </a:r>
            <a:r>
              <a:rPr lang="en-US" sz="1200" dirty="0">
                <a:solidFill>
                  <a:srgbClr val="6D6E70">
                    <a:lumMod val="50000"/>
                  </a:srgbClr>
                </a:solidFill>
                <a:latin typeface="+mj-lt"/>
                <a:ea typeface="HelvNeue Roman for IBM" charset="0"/>
                <a:cs typeface="HelvNeue Roman for IBM" charset="0"/>
                <a:sym typeface="Helvetica Light" charset="0"/>
              </a:rPr>
              <a:t>set up a modern, flexible, and compliant private cloud</a:t>
            </a:r>
          </a:p>
          <a:p>
            <a:pPr marL="342900" lvl="0" indent="-342900" hangingPunct="0">
              <a:lnSpc>
                <a:spcPct val="90000"/>
              </a:lnSpc>
              <a:buFont typeface="Arial" charset="0"/>
              <a:buChar char="•"/>
            </a:pPr>
            <a:endParaRPr lang="en-US" sz="1200" dirty="0">
              <a:solidFill>
                <a:srgbClr val="6D6E70">
                  <a:lumMod val="50000"/>
                </a:srgbClr>
              </a:solidFill>
              <a:latin typeface="+mj-lt"/>
              <a:ea typeface="HelvNeue Roman for IBM" charset="0"/>
              <a:cs typeface="HelvNeue Roman for IBM" charset="0"/>
              <a:sym typeface="Helvetica Light" charset="0"/>
            </a:endParaRPr>
          </a:p>
          <a:p>
            <a:pPr marL="342900" lvl="0" indent="-342900" hangingPunct="0">
              <a:lnSpc>
                <a:spcPct val="90000"/>
              </a:lnSpc>
              <a:buFont typeface="Arial" charset="0"/>
              <a:buChar char="•"/>
            </a:pPr>
            <a:r>
              <a:rPr lang="en-US" sz="1200" dirty="0">
                <a:solidFill>
                  <a:srgbClr val="6D6E70">
                    <a:lumMod val="50000"/>
                  </a:srgbClr>
                </a:solidFill>
                <a:latin typeface="+mj-lt"/>
                <a:ea typeface="HelvNeue Roman for IBM" charset="0"/>
                <a:cs typeface="HelvNeue Roman for IBM" charset="0"/>
                <a:sym typeface="Helvetica Light" charset="0"/>
              </a:rPr>
              <a:t>Developers can create new cloud-native applications, optimize existing ones, and securely connect their applications with data and services across all clouds</a:t>
            </a:r>
            <a:endParaRPr lang="en-US" sz="1200" dirty="0">
              <a:solidFill>
                <a:srgbClr val="6D6E70">
                  <a:lumMod val="50000"/>
                </a:srgbClr>
              </a:solidFill>
              <a:latin typeface="+mj-lt"/>
              <a:ea typeface="+mj-ea"/>
              <a:cs typeface="HelvNeue Light for IBM"/>
              <a:sym typeface="HelvNeue Light for IB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909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 just laid out on the story…get</a:t>
            </a:r>
            <a:r>
              <a:rPr lang="en-US" baseline="0" dirty="0"/>
              <a:t> to Quincy…this is what I want my speech at Interconnect to be…use these proof points…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8A2F8-54F1-AB4E-B8B5-B1130F7515F8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377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ICP License explicitly</a:t>
            </a:r>
            <a:r>
              <a:rPr lang="en-US" baseline="0" dirty="0"/>
              <a:t> states the following about software available through the catalog:  “</a:t>
            </a:r>
            <a:r>
              <a:rPr lang="en-US" i="1" dirty="0"/>
              <a:t>Program allows Licensee to access and download additional IBM and non-IBM software. Entitlement to additional software is obtained separately from the Program and will have separate terms. Licensee agrees that those terms may be presented only in English.”</a:t>
            </a:r>
          </a:p>
        </p:txBody>
      </p:sp>
    </p:spTree>
    <p:extLst>
      <p:ext uri="{BB962C8B-B14F-4D97-AF65-F5344CB8AC3E}">
        <p14:creationId xmlns:p14="http://schemas.microsoft.com/office/powerpoint/2010/main" val="3352894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7411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316596C2-A2A3-3A4D-9AA5-F736336FBECB}" type="slidenum">
              <a:rPr lang="en-CA" altLang="en-US">
                <a:solidFill>
                  <a:prstClr val="black"/>
                </a:solidFill>
              </a:rPr>
              <a:pPr/>
              <a:t>13</a:t>
            </a:fld>
            <a:endParaRPr lang="en-CA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246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1.bin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30197" r="15583" b="32340"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49531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7092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91476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346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7626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977513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76228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13096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01643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353195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78537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137748" y="1125277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41048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98401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44461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0838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749872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970980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3270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6575297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79140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47103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28917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83973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89458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694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ooter Light">
    <p:bg>
      <p:bgPr>
        <a:solidFill>
          <a:srgbClr val="F3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body" sz="quarter" idx="13"/>
          </p:nvPr>
        </p:nvSpPr>
        <p:spPr>
          <a:xfrm>
            <a:off x="202517" y="290926"/>
            <a:ext cx="432578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dirty="0"/>
              <a:t>Slide header</a:t>
            </a:r>
          </a:p>
        </p:txBody>
      </p:sp>
      <p:sp>
        <p:nvSpPr>
          <p:cNvPr id="65" name="Shape 65"/>
          <p:cNvSpPr>
            <a:spLocks noGrp="1"/>
          </p:cNvSpPr>
          <p:nvPr>
            <p:ph type="body" sz="quarter" idx="14"/>
          </p:nvPr>
        </p:nvSpPr>
        <p:spPr>
          <a:xfrm>
            <a:off x="202517" y="594051"/>
            <a:ext cx="953787" cy="13849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9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/>
              <a:t>Extra information</a:t>
            </a:r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253566" y="4853747"/>
            <a:ext cx="435499" cy="18735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00BAB0-8918-124A-81DE-C343B6CC810F}" type="slidenum">
              <a:rPr lang="en-US" sz="900" smtClean="0">
                <a:solidFill>
                  <a:srgbClr val="1D3649"/>
                </a:solidFill>
              </a:rPr>
              <a:pPr/>
              <a:t>‹#›</a:t>
            </a:fld>
            <a:endParaRPr lang="en-US" sz="900" dirty="0">
              <a:solidFill>
                <a:srgbClr val="1D36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71055"/>
      </p:ext>
    </p:extLst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 dirty="0">
              <a:solidFill>
                <a:srgbClr val="1D3548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1650" dirty="0">
              <a:solidFill>
                <a:srgbClr val="0064FF"/>
              </a:solidFill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04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228600" y="177546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400" dirty="0" smtClean="0"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95250" y="4868503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/>
              <a:t>IBM </a:t>
            </a:r>
            <a:r>
              <a:rPr sz="1050" b="1"/>
              <a:t>Cloud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787989" y="4787490"/>
            <a:ext cx="142877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0" y="4795838"/>
            <a:ext cx="9144002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34289" tIns="34289" rIns="34289" bIns="34289"/>
          <a:lstStyle/>
          <a:p>
            <a:endParaRPr sz="1013"/>
          </a:p>
        </p:txBody>
      </p:sp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0" y="190501"/>
            <a:ext cx="3018187" cy="390917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847252453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328614" y="4865688"/>
            <a:ext cx="2124075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fld id="{00000000-1234-1234-1234-123412341234}" type="slidenum">
              <a:rPr lang="uk-UA" sz="900" smtClean="0">
                <a:solidFill>
                  <a:srgbClr val="7F7F7F"/>
                </a:solidFill>
              </a:rPr>
              <a:pPr/>
              <a:t>‹#›</a:t>
            </a:fld>
            <a:endParaRPr lang="uk-UA" sz="90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977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871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34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871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1386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51129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31548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801231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>
                <a:solidFill>
                  <a:schemeClr val="bg2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bg2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bg2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bg2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bg2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7788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8026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658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1148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97259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725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44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8744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9905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47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34249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26556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3447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64881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42302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Think 2018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61760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Think 2018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0682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3749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Think 2018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4422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Think 2018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153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1119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93276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85990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1835749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6768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7947974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61135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323649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6604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cover-wallpaper.jpg"/>
          <p:cNvPicPr>
            <a:picLocks noChangeAspect="1"/>
          </p:cNvPicPr>
          <p:nvPr userDrawn="1"/>
        </p:nvPicPr>
        <p:blipFill>
          <a:blip r:embed="rId2" cstate="print"/>
          <a:srcRect b="13901"/>
          <a:stretch>
            <a:fillRect/>
          </a:stretch>
        </p:blipFill>
        <p:spPr bwMode="auto">
          <a:xfrm>
            <a:off x="0" y="2343150"/>
            <a:ext cx="9144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 userDrawn="1"/>
        </p:nvSpPr>
        <p:spPr>
          <a:xfrm rot="10800000">
            <a:off x="-5554" y="2345198"/>
            <a:ext cx="9144000" cy="2743200"/>
          </a:xfrm>
          <a:prstGeom prst="rect">
            <a:avLst/>
          </a:prstGeom>
          <a:gradFill>
            <a:gsLst>
              <a:gs pos="34000">
                <a:srgbClr val="FFFFFF">
                  <a:alpha val="50000"/>
                </a:srgbClr>
              </a:gs>
              <a:gs pos="100000">
                <a:srgbClr val="FFFFFF"/>
              </a:gs>
              <a:gs pos="4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 defTabSz="5715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0" y="4889766"/>
            <a:ext cx="9144000" cy="253735"/>
          </a:xfrm>
          <a:prstGeom prst="rect">
            <a:avLst/>
          </a:prstGeom>
          <a:solidFill>
            <a:srgbClr val="4F81BD"/>
          </a:solidFill>
          <a:ln w="9525">
            <a:noFill/>
            <a:miter lim="800000"/>
            <a:headEnd/>
            <a:tailEnd/>
          </a:ln>
        </p:spPr>
        <p:txBody>
          <a:bodyPr wrap="square" lIns="96424" tIns="16071" rIns="32141" bIns="16071" anchor="b">
            <a:spAutoFit/>
          </a:bodyPr>
          <a:lstStyle/>
          <a:p>
            <a:pPr defTabSz="816388">
              <a:defRPr/>
            </a:pPr>
            <a:endParaRPr lang="en-US" sz="1438" kern="0" dirty="0">
              <a:solidFill>
                <a:prstClr val="white"/>
              </a:solidFill>
            </a:endParaRP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85800" y="1600200"/>
            <a:ext cx="7772400" cy="1600200"/>
          </a:xfrm>
          <a:ln w="9525"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99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3188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noProof="0" dirty="0"/>
              <a:t>Unit Name</a:t>
            </a:r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85800" y="2914650"/>
            <a:ext cx="6400800" cy="342900"/>
          </a:xfrm>
        </p:spPr>
        <p:txBody>
          <a:bodyPr/>
          <a:lstStyle>
            <a:lvl1pPr marL="0" indent="0">
              <a:buFontTx/>
              <a:buNone/>
              <a:defRPr sz="1813" b="1">
                <a:solidFill>
                  <a:srgbClr val="777777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 bwMode="auto">
          <a:xfrm>
            <a:off x="0" y="80587"/>
            <a:ext cx="8305800" cy="253735"/>
          </a:xfrm>
          <a:prstGeom prst="rect">
            <a:avLst/>
          </a:prstGeom>
          <a:solidFill>
            <a:srgbClr val="4F81BD"/>
          </a:solidFill>
          <a:ln w="9525">
            <a:noFill/>
            <a:miter lim="800000"/>
            <a:headEnd/>
            <a:tailEnd/>
          </a:ln>
        </p:spPr>
        <p:txBody>
          <a:bodyPr wrap="square" lIns="96424" tIns="16071" rIns="32141" bIns="16071" anchor="b">
            <a:spAutoFit/>
          </a:bodyPr>
          <a:lstStyle/>
          <a:p>
            <a:pPr defTabSz="816388">
              <a:defRPr/>
            </a:pPr>
            <a:endParaRPr lang="en-US" sz="1438" kern="0" dirty="0">
              <a:solidFill>
                <a:prstClr val="whit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5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25249" y="132511"/>
            <a:ext cx="630238" cy="191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339804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604842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52500"/>
            <a:ext cx="4267200" cy="3943350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52500"/>
            <a:ext cx="4267200" cy="3943350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351186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1"/>
          </a:xfrm>
        </p:spPr>
        <p:txBody>
          <a:bodyPr anchor="b"/>
          <a:lstStyle>
            <a:lvl1pPr marL="0" indent="0">
              <a:buNone/>
              <a:defRPr sz="1750" b="1"/>
            </a:lvl1pPr>
            <a:lvl2pPr marL="408194" indent="0">
              <a:buNone/>
              <a:defRPr sz="1813" b="1"/>
            </a:lvl2pPr>
            <a:lvl3pPr marL="816388" indent="0">
              <a:buNone/>
              <a:defRPr sz="1625" b="1"/>
            </a:lvl3pPr>
            <a:lvl4pPr marL="1224582" indent="0">
              <a:buNone/>
              <a:defRPr sz="1438" b="1"/>
            </a:lvl4pPr>
            <a:lvl5pPr marL="1632776" indent="0">
              <a:buNone/>
              <a:defRPr sz="1438" b="1"/>
            </a:lvl5pPr>
            <a:lvl6pPr marL="2040969" indent="0">
              <a:buNone/>
              <a:defRPr sz="1438" b="1"/>
            </a:lvl6pPr>
            <a:lvl7pPr marL="2449163" indent="0">
              <a:buNone/>
              <a:defRPr sz="1438" b="1"/>
            </a:lvl7pPr>
            <a:lvl8pPr marL="2857357" indent="0">
              <a:buNone/>
              <a:defRPr sz="1438" b="1"/>
            </a:lvl8pPr>
            <a:lvl9pPr marL="3265551" indent="0">
              <a:buNone/>
              <a:defRPr sz="1438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438"/>
            </a:lvl6pPr>
            <a:lvl7pPr>
              <a:defRPr sz="1438"/>
            </a:lvl7pPr>
            <a:lvl8pPr>
              <a:defRPr sz="1438"/>
            </a:lvl8pPr>
            <a:lvl9pPr>
              <a:defRPr sz="14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1"/>
          </a:xfrm>
        </p:spPr>
        <p:txBody>
          <a:bodyPr anchor="b"/>
          <a:lstStyle>
            <a:lvl1pPr marL="0" indent="0">
              <a:buNone/>
              <a:defRPr sz="1750" b="1"/>
            </a:lvl1pPr>
            <a:lvl2pPr marL="408194" indent="0">
              <a:buNone/>
              <a:defRPr sz="1813" b="1"/>
            </a:lvl2pPr>
            <a:lvl3pPr marL="816388" indent="0">
              <a:buNone/>
              <a:defRPr sz="1625" b="1"/>
            </a:lvl3pPr>
            <a:lvl4pPr marL="1224582" indent="0">
              <a:buNone/>
              <a:defRPr sz="1438" b="1"/>
            </a:lvl4pPr>
            <a:lvl5pPr marL="1632776" indent="0">
              <a:buNone/>
              <a:defRPr sz="1438" b="1"/>
            </a:lvl5pPr>
            <a:lvl6pPr marL="2040969" indent="0">
              <a:buNone/>
              <a:defRPr sz="1438" b="1"/>
            </a:lvl6pPr>
            <a:lvl7pPr marL="2449163" indent="0">
              <a:buNone/>
              <a:defRPr sz="1438" b="1"/>
            </a:lvl7pPr>
            <a:lvl8pPr marL="2857357" indent="0">
              <a:buNone/>
              <a:defRPr sz="1438" b="1"/>
            </a:lvl8pPr>
            <a:lvl9pPr marL="3265551" indent="0">
              <a:buNone/>
              <a:defRPr sz="14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438"/>
            </a:lvl6pPr>
            <a:lvl7pPr>
              <a:defRPr sz="1438"/>
            </a:lvl7pPr>
            <a:lvl8pPr>
              <a:defRPr sz="1438"/>
            </a:lvl8pPr>
            <a:lvl9pPr>
              <a:defRPr sz="14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7540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500112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29400" y="4971490"/>
            <a:ext cx="2514600" cy="171450"/>
          </a:xfrm>
          <a:prstGeom prst="rect">
            <a:avLst/>
          </a:prstGeom>
          <a:ln/>
        </p:spPr>
        <p:txBody>
          <a:bodyPr/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lang="en-US" sz="750" b="1" kern="1200" smtClean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>
              <a:defRPr/>
            </a:pPr>
            <a:r>
              <a:rPr dirty="0"/>
              <a:t>IBM Confidential – Page </a:t>
            </a:r>
            <a:fld id="{97A5CCFD-3C07-4047-8685-DA57F259C488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944966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2875"/>
            <a:ext cx="8686800" cy="274320"/>
          </a:xfrm>
          <a:ln w="19050">
            <a:noFill/>
          </a:ln>
        </p:spPr>
        <p:txBody>
          <a:bodyPr anchor="ctr"/>
          <a:lstStyle>
            <a:lvl1pPr algn="ctr">
              <a:defRPr sz="1750" b="1" i="0">
                <a:solidFill>
                  <a:srgbClr val="4F81BD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72199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4114800" cy="3589656"/>
          </a:xfrm>
        </p:spPr>
        <p:txBody>
          <a:bodyPr/>
          <a:lstStyle>
            <a:lvl1pPr>
              <a:defRPr sz="144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99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6"/>
          </a:xfrm>
        </p:spPr>
        <p:txBody>
          <a:bodyPr/>
          <a:lstStyle>
            <a:lvl1pPr>
              <a:defRPr sz="144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C5CD244-33A1-6F44-A57D-2AF8AAF3B75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 defTabSz="5715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25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48910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image slide">
    <p:bg>
      <p:bgPr>
        <a:solidFill>
          <a:srgbClr val="24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Rectangle"/>
          <p:cNvSpPr>
            <a:spLocks noGrp="1"/>
          </p:cNvSpPr>
          <p:nvPr>
            <p:ph type="body" sz="quarter" idx="13"/>
          </p:nvPr>
        </p:nvSpPr>
        <p:spPr>
          <a:xfrm>
            <a:off x="594440" y="642444"/>
            <a:ext cx="1320800" cy="61687"/>
          </a:xfrm>
          <a:prstGeom prst="rect">
            <a:avLst/>
          </a:prstGeom>
          <a:solidFill>
            <a:srgbClr val="FEAF02"/>
          </a:solidFill>
        </p:spPr>
        <p:txBody>
          <a:bodyPr lIns="71436" tIns="71436" rIns="71436" bIns="71436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3200" b="0" spc="0">
                <a:solidFill>
                  <a:srgbClr val="9855D4"/>
                </a:solidFill>
                <a:latin typeface="+mn-lt"/>
                <a:ea typeface="+mn-ea"/>
                <a:cs typeface="+mn-cs"/>
                <a:sym typeface="IBM Plex Sans"/>
              </a:defRPr>
            </a:lvl1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3200" b="0" spc="0">
                <a:solidFill>
                  <a:srgbClr val="9855D4"/>
                </a:solidFill>
                <a:latin typeface="+mn-lt"/>
                <a:ea typeface="+mn-ea"/>
                <a:cs typeface="+mn-cs"/>
                <a:sym typeface="IBM Plex Sans"/>
              </a:defRPr>
            </a:pPr>
            <a:endParaRPr/>
          </a:p>
        </p:txBody>
      </p:sp>
      <p:sp>
        <p:nvSpPr>
          <p:cNvPr id="404" name="Right big  image slide"/>
          <p:cNvSpPr txBox="1">
            <a:spLocks noGrp="1"/>
          </p:cNvSpPr>
          <p:nvPr>
            <p:ph type="body" sz="quarter" idx="14"/>
          </p:nvPr>
        </p:nvSpPr>
        <p:spPr>
          <a:xfrm>
            <a:off x="562690" y="734473"/>
            <a:ext cx="2510124" cy="590931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000" b="0" spc="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000" b="0" spc="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Right screen </a:t>
            </a:r>
            <a:br/>
            <a:r>
              <a:t>image slide</a:t>
            </a:r>
          </a:p>
        </p:txBody>
      </p:sp>
      <p:sp>
        <p:nvSpPr>
          <p:cNvPr id="405" name="Philosophical debates have arisen over the present and future use of technology in society, with disagreements over whether technology improves the human condition or worsens it. Neo-Luddism, anarcho-primitivism, and similar movements criticise the pervasiveness of technology in the modern world, opining that it harms the environment and alienates people; proponents of ideologies such as transhumanism and techno-progressivism view continued technological progress as beneficial to society and the human condition."/>
          <p:cNvSpPr txBox="1">
            <a:spLocks noGrp="1"/>
          </p:cNvSpPr>
          <p:nvPr>
            <p:ph type="body" sz="quarter" idx="15"/>
          </p:nvPr>
        </p:nvSpPr>
        <p:spPr>
          <a:xfrm>
            <a:off x="562690" y="2229971"/>
            <a:ext cx="2433924" cy="142885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938" b="0" spc="0">
                <a:solidFill>
                  <a:srgbClr val="FFFFFF"/>
                </a:solidFill>
                <a:latin typeface="+mn-lt"/>
                <a:ea typeface="+mn-ea"/>
                <a:cs typeface="+mn-cs"/>
                <a:sym typeface="IBM Plex Sans"/>
              </a:defRPr>
            </a:lvl1pPr>
          </a:lstStyle>
          <a:p>
            <a:r>
              <a:t>Philosophical debates have arisen over the present and future use of technology in society, with disagreements over whether technology improves the human condition or worsens it. Neo-Luddism, anarcho-primitivism, and similar movements criticise the pervasiveness of technology in the modern world, opining that it harms the environment and alienates people;</a:t>
            </a:r>
          </a:p>
        </p:txBody>
      </p:sp>
      <p:sp>
        <p:nvSpPr>
          <p:cNvPr id="406" name="Rectangle"/>
          <p:cNvSpPr/>
          <p:nvPr/>
        </p:nvSpPr>
        <p:spPr>
          <a:xfrm>
            <a:off x="3516080" y="-4982"/>
            <a:ext cx="5644634" cy="51534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defTabSz="309563">
              <a:lnSpc>
                <a:spcPct val="150000"/>
              </a:lnSpc>
              <a:defRPr sz="3200" b="0" spc="0">
                <a:solidFill>
                  <a:srgbClr val="9855D4"/>
                </a:solidFill>
              </a:defRPr>
            </a:pPr>
            <a:endParaRPr sz="1200" kern="0">
              <a:solidFill>
                <a:srgbClr val="9855D4"/>
              </a:solidFill>
              <a:latin typeface="IBM Plex Sans"/>
              <a:sym typeface="IBM Plex Sans"/>
            </a:endParaRPr>
          </a:p>
        </p:txBody>
      </p:sp>
      <p:sp>
        <p:nvSpPr>
          <p:cNvPr id="4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9275" y="4779356"/>
            <a:ext cx="229230" cy="2064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750">
                <a:solidFill>
                  <a:srgbClr val="FFFFFF"/>
                </a:solidFill>
                <a:latin typeface="+mn-lt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0594494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imag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>
            <a:spLocks noGrp="1"/>
          </p:cNvSpPr>
          <p:nvPr>
            <p:ph type="body" sz="quarter" idx="13"/>
          </p:nvPr>
        </p:nvSpPr>
        <p:spPr>
          <a:xfrm>
            <a:off x="594440" y="642444"/>
            <a:ext cx="1320800" cy="61687"/>
          </a:xfrm>
          <a:prstGeom prst="rect">
            <a:avLst/>
          </a:prstGeom>
          <a:solidFill>
            <a:srgbClr val="FEAF02"/>
          </a:solidFill>
        </p:spPr>
        <p:txBody>
          <a:bodyPr lIns="71436" tIns="71436" rIns="71436" bIns="71436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3200" b="0" spc="0">
                <a:solidFill>
                  <a:srgbClr val="9855D4"/>
                </a:solidFill>
                <a:latin typeface="+mn-lt"/>
                <a:ea typeface="+mn-ea"/>
                <a:cs typeface="+mn-cs"/>
                <a:sym typeface="IBM Plex Sans"/>
              </a:defRPr>
            </a:lvl1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3200" b="0" spc="0">
                <a:solidFill>
                  <a:srgbClr val="9855D4"/>
                </a:solidFill>
                <a:latin typeface="+mn-lt"/>
                <a:ea typeface="+mn-ea"/>
                <a:cs typeface="+mn-cs"/>
                <a:sym typeface="IBM Plex Sans"/>
              </a:defRPr>
            </a:pPr>
            <a:endParaRPr/>
          </a:p>
        </p:txBody>
      </p:sp>
      <p:sp>
        <p:nvSpPr>
          <p:cNvPr id="415" name="Image"/>
          <p:cNvSpPr>
            <a:spLocks noGrp="1"/>
          </p:cNvSpPr>
          <p:nvPr>
            <p:ph type="pic" idx="14"/>
          </p:nvPr>
        </p:nvSpPr>
        <p:spPr>
          <a:xfrm>
            <a:off x="3606665" y="-16024"/>
            <a:ext cx="5540187" cy="516689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16" name="Right big  image slide"/>
          <p:cNvSpPr txBox="1">
            <a:spLocks noGrp="1"/>
          </p:cNvSpPr>
          <p:nvPr>
            <p:ph type="body" sz="quarter" idx="15"/>
          </p:nvPr>
        </p:nvSpPr>
        <p:spPr>
          <a:xfrm>
            <a:off x="562690" y="734473"/>
            <a:ext cx="2510124" cy="590931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000" b="0" spc="0">
                <a:solidFill>
                  <a:srgbClr val="26475B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000" b="0" spc="0">
                <a:solidFill>
                  <a:srgbClr val="26475B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Right screen </a:t>
            </a:r>
            <a:br/>
            <a:r>
              <a:t>image slide</a:t>
            </a:r>
          </a:p>
        </p:txBody>
      </p:sp>
      <p:sp>
        <p:nvSpPr>
          <p:cNvPr id="417" name="Text"/>
          <p:cNvSpPr txBox="1">
            <a:spLocks noGrp="1"/>
          </p:cNvSpPr>
          <p:nvPr>
            <p:ph type="body" sz="quarter" idx="16"/>
          </p:nvPr>
        </p:nvSpPr>
        <p:spPr>
          <a:xfrm>
            <a:off x="2812689" y="4662015"/>
            <a:ext cx="220028" cy="47045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2000" b="0" spc="0">
                <a:solidFill>
                  <a:srgbClr val="26475B"/>
                </a:solidFill>
                <a:latin typeface="+mn-lt"/>
                <a:ea typeface="+mn-ea"/>
                <a:cs typeface="+mn-cs"/>
                <a:sym typeface="IBM Plex Sans"/>
              </a:defRPr>
            </a:lvl1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2000" b="0" spc="0">
                <a:solidFill>
                  <a:srgbClr val="26475B"/>
                </a:solidFill>
                <a:latin typeface="+mn-lt"/>
                <a:ea typeface="+mn-ea"/>
                <a:cs typeface="+mn-cs"/>
                <a:sym typeface="IBM Plex Sans"/>
              </a:defRPr>
            </a:pPr>
            <a:fld id="{86CB4B4D-7CA3-9044-876B-883B54F8677D}" type="slidenum">
              <a:t>​</a:t>
            </a:fld>
            <a:r>
              <a:t>￼</a:t>
            </a:r>
          </a:p>
        </p:txBody>
      </p:sp>
      <p:sp>
        <p:nvSpPr>
          <p:cNvPr id="418" name="Confidential"/>
          <p:cNvSpPr txBox="1"/>
          <p:nvPr/>
        </p:nvSpPr>
        <p:spPr>
          <a:xfrm>
            <a:off x="547847" y="4806222"/>
            <a:ext cx="864553" cy="1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 b="0" spc="0">
                <a:solidFill>
                  <a:srgbClr val="26475B"/>
                </a:solidFill>
              </a:defRPr>
            </a:lvl1pPr>
          </a:lstStyle>
          <a:p>
            <a:pPr defTabSz="309563"/>
            <a:r>
              <a:rPr sz="675" kern="0">
                <a:latin typeface="IBM Plex Sans"/>
                <a:sym typeface="IBM Plex Sans"/>
              </a:rPr>
              <a:t>IBM Confidential</a:t>
            </a:r>
          </a:p>
        </p:txBody>
      </p:sp>
      <p:sp>
        <p:nvSpPr>
          <p:cNvPr id="419" name="Philosophical debates have arisen over the present and future use of technology in society, with disagreements over whether technology improves the human condition or worsens it. Neo-Luddism, anarcho-primitivism, and similar movements criticise the pervasiveness of technology in the modern world, opining that it harms the environment and alienates people; proponents of ideologies such as transhumanism and techno-progressivism view continued technological progress as beneficial to society and the human condition."/>
          <p:cNvSpPr txBox="1">
            <a:spLocks noGrp="1"/>
          </p:cNvSpPr>
          <p:nvPr>
            <p:ph type="body" sz="quarter" idx="17"/>
          </p:nvPr>
        </p:nvSpPr>
        <p:spPr>
          <a:xfrm>
            <a:off x="581740" y="3315821"/>
            <a:ext cx="2433924" cy="88870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750" b="0" spc="0">
                <a:solidFill>
                  <a:srgbClr val="26475B"/>
                </a:solidFill>
                <a:latin typeface="+mn-lt"/>
                <a:ea typeface="+mn-ea"/>
                <a:cs typeface="+mn-cs"/>
                <a:sym typeface="IBM Plex Sans"/>
              </a:defRPr>
            </a:lvl1pPr>
          </a:lstStyle>
          <a:p>
            <a:r>
              <a:t>Philosophical debates have arisen over the present and future use of technology in society, with disagreements over whether technology improves the human condition or worsens it. Neo-Luddism, anarcho-primitivism, and similar movements criticise the pervasiveness of technology in the modern world, opining that it harms the environment and alienates people;</a:t>
            </a:r>
          </a:p>
        </p:txBody>
      </p:sp>
      <p:sp>
        <p:nvSpPr>
          <p:cNvPr id="420" name="Philosophical debates have arisen over the present and future use of technology"/>
          <p:cNvSpPr txBox="1">
            <a:spLocks noGrp="1"/>
          </p:cNvSpPr>
          <p:nvPr>
            <p:ph type="body" sz="quarter" idx="18"/>
          </p:nvPr>
        </p:nvSpPr>
        <p:spPr>
          <a:xfrm>
            <a:off x="562690" y="2651882"/>
            <a:ext cx="2433924" cy="82439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125" b="0" cap="all" spc="56">
                <a:solidFill>
                  <a:srgbClr val="26475B"/>
                </a:solidFill>
                <a:latin typeface="+mn-lt"/>
                <a:ea typeface="+mn-ea"/>
                <a:cs typeface="+mn-cs"/>
                <a:sym typeface="IBM Plex Sans"/>
              </a:defRPr>
            </a:lvl1pPr>
          </a:lstStyle>
          <a:p>
            <a:r>
              <a:t>Philosophical debates have arisen over the present and future use of technology</a:t>
            </a:r>
          </a:p>
        </p:txBody>
      </p:sp>
      <p:sp>
        <p:nvSpPr>
          <p:cNvPr id="4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9275" y="4779356"/>
            <a:ext cx="229230" cy="2064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750">
                <a:solidFill>
                  <a:srgbClr val="FFFFFF"/>
                </a:solidFill>
                <a:latin typeface="+mn-lt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198831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cover-wallpaper.jpg"/>
          <p:cNvPicPr>
            <a:picLocks noChangeAspect="1"/>
          </p:cNvPicPr>
          <p:nvPr userDrawn="1"/>
        </p:nvPicPr>
        <p:blipFill>
          <a:blip r:embed="rId2" cstate="print"/>
          <a:srcRect b="13901"/>
          <a:stretch>
            <a:fillRect/>
          </a:stretch>
        </p:blipFill>
        <p:spPr bwMode="auto">
          <a:xfrm>
            <a:off x="0" y="2343150"/>
            <a:ext cx="9144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 userDrawn="1"/>
        </p:nvSpPr>
        <p:spPr>
          <a:xfrm rot="10800000">
            <a:off x="-5554" y="2345198"/>
            <a:ext cx="9144000" cy="2743200"/>
          </a:xfrm>
          <a:prstGeom prst="rect">
            <a:avLst/>
          </a:prstGeom>
          <a:gradFill>
            <a:gsLst>
              <a:gs pos="34000">
                <a:srgbClr val="FFFFFF">
                  <a:alpha val="50000"/>
                </a:srgbClr>
              </a:gs>
              <a:gs pos="100000">
                <a:srgbClr val="FFFFFF"/>
              </a:gs>
              <a:gs pos="4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 defTabSz="5715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0" y="4889766"/>
            <a:ext cx="9144000" cy="253735"/>
          </a:xfrm>
          <a:prstGeom prst="rect">
            <a:avLst/>
          </a:prstGeom>
          <a:solidFill>
            <a:srgbClr val="4F81BD"/>
          </a:solidFill>
          <a:ln w="9525">
            <a:noFill/>
            <a:miter lim="800000"/>
            <a:headEnd/>
            <a:tailEnd/>
          </a:ln>
        </p:spPr>
        <p:txBody>
          <a:bodyPr wrap="square" lIns="96424" tIns="16071" rIns="32141" bIns="16071" anchor="b">
            <a:spAutoFit/>
          </a:bodyPr>
          <a:lstStyle/>
          <a:p>
            <a:pPr defTabSz="816388">
              <a:defRPr/>
            </a:pPr>
            <a:endParaRPr lang="en-US" sz="1438" kern="0" dirty="0">
              <a:solidFill>
                <a:prstClr val="white"/>
              </a:solidFill>
            </a:endParaRP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85800" y="1600200"/>
            <a:ext cx="7772400" cy="1600200"/>
          </a:xfrm>
          <a:ln w="9525"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99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3188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noProof="0" dirty="0"/>
              <a:t>Unit Name</a:t>
            </a:r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85800" y="2914650"/>
            <a:ext cx="6400800" cy="342900"/>
          </a:xfrm>
        </p:spPr>
        <p:txBody>
          <a:bodyPr/>
          <a:lstStyle>
            <a:lvl1pPr marL="0" indent="0">
              <a:buFontTx/>
              <a:buNone/>
              <a:defRPr sz="1813" b="1">
                <a:solidFill>
                  <a:srgbClr val="777777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 bwMode="auto">
          <a:xfrm>
            <a:off x="0" y="80587"/>
            <a:ext cx="8305800" cy="253735"/>
          </a:xfrm>
          <a:prstGeom prst="rect">
            <a:avLst/>
          </a:prstGeom>
          <a:solidFill>
            <a:srgbClr val="4F81BD"/>
          </a:solidFill>
          <a:ln w="9525">
            <a:noFill/>
            <a:miter lim="800000"/>
            <a:headEnd/>
            <a:tailEnd/>
          </a:ln>
        </p:spPr>
        <p:txBody>
          <a:bodyPr wrap="square" lIns="96424" tIns="16071" rIns="32141" bIns="16071" anchor="b">
            <a:spAutoFit/>
          </a:bodyPr>
          <a:lstStyle/>
          <a:p>
            <a:pPr defTabSz="816388">
              <a:defRPr/>
            </a:pPr>
            <a:endParaRPr lang="en-US" sz="1438" kern="0" dirty="0">
              <a:solidFill>
                <a:prstClr val="whit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5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25249" y="132511"/>
            <a:ext cx="630238" cy="191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269303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33108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52500"/>
            <a:ext cx="4267200" cy="3943350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52500"/>
            <a:ext cx="4267200" cy="3943350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299554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1"/>
          </a:xfrm>
        </p:spPr>
        <p:txBody>
          <a:bodyPr anchor="b"/>
          <a:lstStyle>
            <a:lvl1pPr marL="0" indent="0">
              <a:buNone/>
              <a:defRPr sz="1750" b="1"/>
            </a:lvl1pPr>
            <a:lvl2pPr marL="408194" indent="0">
              <a:buNone/>
              <a:defRPr sz="1813" b="1"/>
            </a:lvl2pPr>
            <a:lvl3pPr marL="816388" indent="0">
              <a:buNone/>
              <a:defRPr sz="1625" b="1"/>
            </a:lvl3pPr>
            <a:lvl4pPr marL="1224582" indent="0">
              <a:buNone/>
              <a:defRPr sz="1438" b="1"/>
            </a:lvl4pPr>
            <a:lvl5pPr marL="1632776" indent="0">
              <a:buNone/>
              <a:defRPr sz="1438" b="1"/>
            </a:lvl5pPr>
            <a:lvl6pPr marL="2040969" indent="0">
              <a:buNone/>
              <a:defRPr sz="1438" b="1"/>
            </a:lvl6pPr>
            <a:lvl7pPr marL="2449163" indent="0">
              <a:buNone/>
              <a:defRPr sz="1438" b="1"/>
            </a:lvl7pPr>
            <a:lvl8pPr marL="2857357" indent="0">
              <a:buNone/>
              <a:defRPr sz="1438" b="1"/>
            </a:lvl8pPr>
            <a:lvl9pPr marL="3265551" indent="0">
              <a:buNone/>
              <a:defRPr sz="1438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438"/>
            </a:lvl6pPr>
            <a:lvl7pPr>
              <a:defRPr sz="1438"/>
            </a:lvl7pPr>
            <a:lvl8pPr>
              <a:defRPr sz="1438"/>
            </a:lvl8pPr>
            <a:lvl9pPr>
              <a:defRPr sz="14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1"/>
          </a:xfrm>
        </p:spPr>
        <p:txBody>
          <a:bodyPr anchor="b"/>
          <a:lstStyle>
            <a:lvl1pPr marL="0" indent="0">
              <a:buNone/>
              <a:defRPr sz="1750" b="1"/>
            </a:lvl1pPr>
            <a:lvl2pPr marL="408194" indent="0">
              <a:buNone/>
              <a:defRPr sz="1813" b="1"/>
            </a:lvl2pPr>
            <a:lvl3pPr marL="816388" indent="0">
              <a:buNone/>
              <a:defRPr sz="1625" b="1"/>
            </a:lvl3pPr>
            <a:lvl4pPr marL="1224582" indent="0">
              <a:buNone/>
              <a:defRPr sz="1438" b="1"/>
            </a:lvl4pPr>
            <a:lvl5pPr marL="1632776" indent="0">
              <a:buNone/>
              <a:defRPr sz="1438" b="1"/>
            </a:lvl5pPr>
            <a:lvl6pPr marL="2040969" indent="0">
              <a:buNone/>
              <a:defRPr sz="1438" b="1"/>
            </a:lvl6pPr>
            <a:lvl7pPr marL="2449163" indent="0">
              <a:buNone/>
              <a:defRPr sz="1438" b="1"/>
            </a:lvl7pPr>
            <a:lvl8pPr marL="2857357" indent="0">
              <a:buNone/>
              <a:defRPr sz="1438" b="1"/>
            </a:lvl8pPr>
            <a:lvl9pPr marL="3265551" indent="0">
              <a:buNone/>
              <a:defRPr sz="14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438"/>
            </a:lvl6pPr>
            <a:lvl7pPr>
              <a:defRPr sz="1438"/>
            </a:lvl7pPr>
            <a:lvl8pPr>
              <a:defRPr sz="1438"/>
            </a:lvl8pPr>
            <a:lvl9pPr>
              <a:defRPr sz="14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2600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784330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29400" y="4971490"/>
            <a:ext cx="2514600" cy="171450"/>
          </a:xfrm>
          <a:prstGeom prst="rect">
            <a:avLst/>
          </a:prstGeom>
          <a:ln/>
        </p:spPr>
        <p:txBody>
          <a:bodyPr/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lang="en-US" sz="750" b="1" kern="1200" smtClean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>
              <a:defRPr/>
            </a:pPr>
            <a:r>
              <a:rPr dirty="0"/>
              <a:t>IBM Confidential – Page </a:t>
            </a:r>
            <a:fld id="{97A5CCFD-3C07-4047-8685-DA57F259C488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358272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2875"/>
            <a:ext cx="8686800" cy="274320"/>
          </a:xfrm>
          <a:ln w="19050">
            <a:noFill/>
          </a:ln>
        </p:spPr>
        <p:txBody>
          <a:bodyPr anchor="ctr"/>
          <a:lstStyle>
            <a:lvl1pPr algn="ctr">
              <a:defRPr sz="1750" b="1" i="0">
                <a:solidFill>
                  <a:srgbClr val="4F81BD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165021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4114800" cy="3589656"/>
          </a:xfrm>
        </p:spPr>
        <p:txBody>
          <a:bodyPr/>
          <a:lstStyle>
            <a:lvl1pPr>
              <a:defRPr sz="144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99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6"/>
          </a:xfrm>
        </p:spPr>
        <p:txBody>
          <a:bodyPr/>
          <a:lstStyle>
            <a:lvl1pPr>
              <a:defRPr sz="144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C5CD244-33A1-6F44-A57D-2AF8AAF3B75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 defTabSz="5715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25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89587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90" y="1195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195"/>
                        <a:ext cx="1587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260006" y="418034"/>
            <a:ext cx="8625502" cy="276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260006" y="1131571"/>
            <a:ext cx="8625502" cy="11010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80059" y="4915166"/>
            <a:ext cx="6965705" cy="80999"/>
          </a:xfr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b"/>
          <a:lstStyle>
            <a:lvl1pPr marL="0" algn="l" defTabSz="653019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lang="en-US" sz="572" b="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>
              <a:buFontTx/>
              <a:buNone/>
              <a:defRPr sz="572"/>
            </a:lvl2pPr>
            <a:lvl3pPr>
              <a:buFontTx/>
              <a:buNone/>
              <a:defRPr sz="572"/>
            </a:lvl3pPr>
            <a:lvl4pPr>
              <a:buFontTx/>
              <a:buNone/>
              <a:defRPr sz="572"/>
            </a:lvl4pPr>
            <a:lvl5pPr>
              <a:buFontTx/>
              <a:buNone/>
              <a:defRPr sz="572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105667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599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34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95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11196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232634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369307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58354720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51036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74059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80717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23561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078072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32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slideLayout" Target="../slideLayouts/slideLayout69.xml"/><Relationship Id="rId8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84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06.xml"/><Relationship Id="rId26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13.xml"/><Relationship Id="rId33" Type="http://schemas.openxmlformats.org/officeDocument/2006/relationships/slideLayout" Target="../slideLayouts/slideLayout121.xml"/><Relationship Id="rId38" Type="http://schemas.openxmlformats.org/officeDocument/2006/relationships/theme" Target="../theme/theme6.xml"/><Relationship Id="rId2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108.xml"/><Relationship Id="rId29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24" Type="http://schemas.openxmlformats.org/officeDocument/2006/relationships/slideLayout" Target="../slideLayouts/slideLayout112.xml"/><Relationship Id="rId32" Type="http://schemas.openxmlformats.org/officeDocument/2006/relationships/slideLayout" Target="../slideLayouts/slideLayout120.xml"/><Relationship Id="rId37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11.xml"/><Relationship Id="rId28" Type="http://schemas.openxmlformats.org/officeDocument/2006/relationships/slideLayout" Target="../slideLayouts/slideLayout116.xml"/><Relationship Id="rId36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107.xml"/><Relationship Id="rId31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Relationship Id="rId22" Type="http://schemas.openxmlformats.org/officeDocument/2006/relationships/slideLayout" Target="../slideLayouts/slideLayout110.xml"/><Relationship Id="rId27" Type="http://schemas.openxmlformats.org/officeDocument/2006/relationships/slideLayout" Target="../slideLayouts/slideLayout115.xml"/><Relationship Id="rId30" Type="http://schemas.openxmlformats.org/officeDocument/2006/relationships/slideLayout" Target="../slideLayouts/slideLayout118.xml"/><Relationship Id="rId35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2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918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919" r:id="rId10"/>
    <p:sldLayoutId id="2147483917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916" r:id="rId17"/>
    <p:sldLayoutId id="2147483893" r:id="rId18"/>
    <p:sldLayoutId id="2147483894" r:id="rId19"/>
    <p:sldLayoutId id="2147483895" r:id="rId20"/>
    <p:sldLayoutId id="2147483896" r:id="rId21"/>
    <p:sldLayoutId id="2147483897" r:id="rId22"/>
    <p:sldLayoutId id="2147483898" r:id="rId23"/>
    <p:sldLayoutId id="2147483899" r:id="rId24"/>
    <p:sldLayoutId id="2147483900" r:id="rId25"/>
    <p:sldLayoutId id="2147483901" r:id="rId26"/>
    <p:sldLayoutId id="2147483902" r:id="rId27"/>
    <p:sldLayoutId id="2147483905" r:id="rId28"/>
    <p:sldLayoutId id="2147483906" r:id="rId29"/>
    <p:sldLayoutId id="2147483907" r:id="rId30"/>
    <p:sldLayoutId id="2147483909" r:id="rId31"/>
    <p:sldLayoutId id="2147483920" r:id="rId32"/>
    <p:sldLayoutId id="2147484015" r:id="rId33"/>
    <p:sldLayoutId id="2147484016" r:id="rId34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auto">
          <a:xfrm>
            <a:off x="115177" y="4835769"/>
            <a:ext cx="267668" cy="210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defTabSz="685800">
              <a:defRPr/>
            </a:pPr>
            <a:fld id="{9B2B92AB-E3F2-434E-9552-AB1642384D3D}" type="slidenum">
              <a:rPr lang="en-US" sz="875" kern="0" smtClean="0">
                <a:solidFill>
                  <a:srgbClr val="000000"/>
                </a:solidFill>
                <a:latin typeface="Arial"/>
                <a:cs typeface="Arial"/>
              </a:rPr>
              <a:pPr defTabSz="685800">
                <a:defRPr/>
              </a:pPr>
              <a:t>‹#›</a:t>
            </a:fld>
            <a:endParaRPr lang="en-US" sz="875" kern="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Rectangle 23"/>
          <p:cNvSpPr/>
          <p:nvPr userDrawn="1"/>
        </p:nvSpPr>
        <p:spPr>
          <a:xfrm>
            <a:off x="-1" y="-5981"/>
            <a:ext cx="6986588" cy="498351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5AAA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8062" hangingPunct="0"/>
            <a:endParaRPr lang="en-US" sz="1875" kern="0" dirty="0">
              <a:solidFill>
                <a:srgbClr val="FFFFFF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71708792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285739" rtl="0" eaLnBrk="1" latinLnBrk="0" hangingPunct="1"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304" indent="-214304" algn="l" defTabSz="2857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4325" indent="-178586" algn="l" defTabSz="285739" rtl="0" eaLnBrk="1" latinLnBrk="0" hangingPunct="1">
        <a:spcBef>
          <a:spcPct val="20000"/>
        </a:spcBef>
        <a:buFont typeface="Arial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714347" indent="-142869" algn="l" defTabSz="285739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085" indent="-142869" algn="l" defTabSz="285739" rtl="0" eaLnBrk="1" latinLnBrk="0" hangingPunct="1">
        <a:spcBef>
          <a:spcPct val="20000"/>
        </a:spcBef>
        <a:buFont typeface="Arial"/>
        <a:buChar char="–"/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3" indent="-142869" algn="l" defTabSz="285739" rtl="0" eaLnBrk="1" latinLnBrk="0" hangingPunct="1">
        <a:spcBef>
          <a:spcPct val="20000"/>
        </a:spcBef>
        <a:buFont typeface="Arial"/>
        <a:buChar char="»"/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71562" indent="-142869" algn="l" defTabSz="285739" rtl="0" eaLnBrk="1" latinLnBrk="0" hangingPunct="1">
        <a:spcBef>
          <a:spcPct val="20000"/>
        </a:spcBef>
        <a:buFont typeface="Arial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857301" indent="-142869" algn="l" defTabSz="285739" rtl="0" eaLnBrk="1" latinLnBrk="0" hangingPunct="1">
        <a:spcBef>
          <a:spcPct val="20000"/>
        </a:spcBef>
        <a:buFont typeface="Arial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143040" indent="-142869" algn="l" defTabSz="285739" rtl="0" eaLnBrk="1" latinLnBrk="0" hangingPunct="1">
        <a:spcBef>
          <a:spcPct val="20000"/>
        </a:spcBef>
        <a:buFont typeface="Arial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428778" indent="-142869" algn="l" defTabSz="285739" rtl="0" eaLnBrk="1" latinLnBrk="0" hangingPunct="1">
        <a:spcBef>
          <a:spcPct val="20000"/>
        </a:spcBef>
        <a:buFont typeface="Arial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39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78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16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54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93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432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170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909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99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  <p:sldLayoutId id="2147483957" r:id="rId13"/>
    <p:sldLayoutId id="2147483958" r:id="rId14"/>
    <p:sldLayoutId id="2147483959" r:id="rId15"/>
    <p:sldLayoutId id="2147483960" r:id="rId16"/>
    <p:sldLayoutId id="2147483961" r:id="rId17"/>
    <p:sldLayoutId id="2147483962" r:id="rId18"/>
    <p:sldLayoutId id="2147483963" r:id="rId19"/>
    <p:sldLayoutId id="2147483964" r:id="rId20"/>
    <p:sldLayoutId id="2147483965" r:id="rId21"/>
    <p:sldLayoutId id="2147483966" r:id="rId22"/>
    <p:sldLayoutId id="2147483967" r:id="rId23"/>
    <p:sldLayoutId id="2147483968" r:id="rId24"/>
    <p:sldLayoutId id="2147483969" r:id="rId25"/>
    <p:sldLayoutId id="2147483970" r:id="rId26"/>
    <p:sldLayoutId id="2147483971" r:id="rId27"/>
    <p:sldLayoutId id="2147483972" r:id="rId28"/>
    <p:sldLayoutId id="2147483973" r:id="rId29"/>
    <p:sldLayoutId id="2147483974" r:id="rId30"/>
    <p:sldLayoutId id="2147483975" r:id="rId31"/>
    <p:sldLayoutId id="2147483976" r:id="rId32"/>
    <p:sldLayoutId id="2147483977" r:id="rId33"/>
    <p:sldLayoutId id="2147483978" r:id="rId34"/>
    <p:sldLayoutId id="2147483979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19875" y="4968688"/>
            <a:ext cx="25146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>
            <a:lvl1pPr algn="r">
              <a:defRPr sz="750" b="1">
                <a:solidFill>
                  <a:srgbClr val="0070C0"/>
                </a:solidFill>
                <a:latin typeface="Calibri" panose="020F0502020204030204" pitchFamily="34" charset="0"/>
                <a:cs typeface="Arial" charset="0"/>
              </a:defRPr>
            </a:lvl1pPr>
          </a:lstStyle>
          <a:p>
            <a:pPr defTabSz="5715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IBM Confidential – Page </a:t>
            </a:r>
            <a:fld id="{0801595C-E28C-40DB-986D-F3A4F1789777}" type="slidenum">
              <a:rPr lang="en-US" smtClean="0"/>
              <a:pPr defTabSz="5715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  <p:sp>
        <p:nvSpPr>
          <p:cNvPr id="2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944262" y="120866"/>
            <a:ext cx="7239000" cy="257175"/>
          </a:xfrm>
          <a:prstGeom prst="rect">
            <a:avLst/>
          </a:prstGeom>
          <a:noFill/>
          <a:ln w="12700" algn="ctr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1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362" y="624789"/>
            <a:ext cx="8686800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pic>
        <p:nvPicPr>
          <p:cNvPr id="11" name="Picture 46" descr="blue-tri-color-logo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382000" y="153608"/>
            <a:ext cx="630238" cy="191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01779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90" r:id="rId9"/>
    <p:sldLayoutId id="2147483991" r:id="rId10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500" b="1">
          <a:solidFill>
            <a:srgbClr val="0070C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813" b="1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813" b="1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813" b="1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813" b="1">
          <a:solidFill>
            <a:schemeClr val="tx2"/>
          </a:solidFill>
          <a:latin typeface="Arial" charset="0"/>
          <a:cs typeface="Arial" charset="0"/>
        </a:defRPr>
      </a:lvl5pPr>
      <a:lvl6pPr marL="408194" algn="ctr" rtl="0" fontAlgn="base">
        <a:spcBef>
          <a:spcPct val="0"/>
        </a:spcBef>
        <a:spcAft>
          <a:spcPct val="0"/>
        </a:spcAft>
        <a:defRPr sz="1813" b="1">
          <a:solidFill>
            <a:schemeClr val="tx2"/>
          </a:solidFill>
          <a:latin typeface="Arial" charset="0"/>
          <a:cs typeface="Arial" charset="0"/>
        </a:defRPr>
      </a:lvl6pPr>
      <a:lvl7pPr marL="816388" algn="ctr" rtl="0" fontAlgn="base">
        <a:spcBef>
          <a:spcPct val="0"/>
        </a:spcBef>
        <a:spcAft>
          <a:spcPct val="0"/>
        </a:spcAft>
        <a:defRPr sz="1813" b="1">
          <a:solidFill>
            <a:schemeClr val="tx2"/>
          </a:solidFill>
          <a:latin typeface="Arial" charset="0"/>
          <a:cs typeface="Arial" charset="0"/>
        </a:defRPr>
      </a:lvl7pPr>
      <a:lvl8pPr marL="1224582" algn="ctr" rtl="0" fontAlgn="base">
        <a:spcBef>
          <a:spcPct val="0"/>
        </a:spcBef>
        <a:spcAft>
          <a:spcPct val="0"/>
        </a:spcAft>
        <a:defRPr sz="1813" b="1">
          <a:solidFill>
            <a:schemeClr val="tx2"/>
          </a:solidFill>
          <a:latin typeface="Arial" charset="0"/>
          <a:cs typeface="Arial" charset="0"/>
        </a:defRPr>
      </a:lvl8pPr>
      <a:lvl9pPr marL="1632776" algn="ctr" rtl="0" fontAlgn="base">
        <a:spcBef>
          <a:spcPct val="0"/>
        </a:spcBef>
        <a:spcAft>
          <a:spcPct val="0"/>
        </a:spcAft>
        <a:defRPr sz="1813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06146" indent="-306146" algn="l" rtl="0" eaLnBrk="0" fontAlgn="base" hangingPunct="0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1pPr>
      <a:lvl2pPr marL="663315" indent="-255121" algn="l" rtl="0" eaLnBrk="0" fontAlgn="base" hangingPunct="0">
        <a:spcBef>
          <a:spcPct val="20000"/>
        </a:spcBef>
        <a:spcAft>
          <a:spcPct val="0"/>
        </a:spcAft>
        <a:buChar char="–"/>
        <a:defRPr sz="1125">
          <a:solidFill>
            <a:schemeClr val="tx1"/>
          </a:solidFill>
          <a:latin typeface="+mn-lt"/>
          <a:cs typeface="+mn-cs"/>
        </a:defRPr>
      </a:lvl2pPr>
      <a:lvl3pPr marL="1020485" indent="-204097" algn="l" rtl="0" eaLnBrk="0" fontAlgn="base" hangingPunct="0">
        <a:spcBef>
          <a:spcPct val="20000"/>
        </a:spcBef>
        <a:spcAft>
          <a:spcPct val="0"/>
        </a:spcAft>
        <a:buChar char="•"/>
        <a:defRPr sz="1000">
          <a:solidFill>
            <a:schemeClr val="tx1"/>
          </a:solidFill>
          <a:latin typeface="+mn-lt"/>
          <a:cs typeface="+mn-cs"/>
        </a:defRPr>
      </a:lvl3pPr>
      <a:lvl4pPr marL="1428679" indent="-204097" algn="l" rtl="0" eaLnBrk="0" fontAlgn="base" hangingPunct="0">
        <a:spcBef>
          <a:spcPct val="20000"/>
        </a:spcBef>
        <a:spcAft>
          <a:spcPct val="0"/>
        </a:spcAft>
        <a:buChar char="–"/>
        <a:defRPr sz="875">
          <a:solidFill>
            <a:schemeClr val="tx1"/>
          </a:solidFill>
          <a:latin typeface="+mn-lt"/>
          <a:cs typeface="+mn-cs"/>
        </a:defRPr>
      </a:lvl4pPr>
      <a:lvl5pPr marL="1836873" indent="-204097" algn="l" rtl="0" eaLnBrk="0" fontAlgn="base" hangingPunct="0">
        <a:spcBef>
          <a:spcPct val="20000"/>
        </a:spcBef>
        <a:spcAft>
          <a:spcPct val="0"/>
        </a:spcAft>
        <a:buChar char="»"/>
        <a:defRPr sz="875">
          <a:solidFill>
            <a:schemeClr val="tx1"/>
          </a:solidFill>
          <a:latin typeface="+mn-lt"/>
          <a:cs typeface="+mn-cs"/>
        </a:defRPr>
      </a:lvl5pPr>
      <a:lvl6pPr marL="2245066" indent="-204097" algn="l" rtl="0" fontAlgn="base">
        <a:spcBef>
          <a:spcPct val="20000"/>
        </a:spcBef>
        <a:spcAft>
          <a:spcPct val="0"/>
        </a:spcAft>
        <a:buChar char="»"/>
        <a:defRPr sz="1813">
          <a:solidFill>
            <a:schemeClr val="tx1"/>
          </a:solidFill>
          <a:latin typeface="+mn-lt"/>
          <a:cs typeface="+mn-cs"/>
        </a:defRPr>
      </a:lvl6pPr>
      <a:lvl7pPr marL="2653260" indent="-204097" algn="l" rtl="0" fontAlgn="base">
        <a:spcBef>
          <a:spcPct val="20000"/>
        </a:spcBef>
        <a:spcAft>
          <a:spcPct val="0"/>
        </a:spcAft>
        <a:buChar char="»"/>
        <a:defRPr sz="1813">
          <a:solidFill>
            <a:schemeClr val="tx1"/>
          </a:solidFill>
          <a:latin typeface="+mn-lt"/>
          <a:cs typeface="+mn-cs"/>
        </a:defRPr>
      </a:lvl7pPr>
      <a:lvl8pPr marL="3061454" indent="-204097" algn="l" rtl="0" fontAlgn="base">
        <a:spcBef>
          <a:spcPct val="20000"/>
        </a:spcBef>
        <a:spcAft>
          <a:spcPct val="0"/>
        </a:spcAft>
        <a:buChar char="»"/>
        <a:defRPr sz="1813">
          <a:solidFill>
            <a:schemeClr val="tx1"/>
          </a:solidFill>
          <a:latin typeface="+mn-lt"/>
          <a:cs typeface="+mn-cs"/>
        </a:defRPr>
      </a:lvl8pPr>
      <a:lvl9pPr marL="3469648" indent="-204097" algn="l" rtl="0" fontAlgn="base">
        <a:spcBef>
          <a:spcPct val="20000"/>
        </a:spcBef>
        <a:spcAft>
          <a:spcPct val="0"/>
        </a:spcAft>
        <a:buChar char="»"/>
        <a:defRPr sz="1813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1pPr>
      <a:lvl2pPr marL="408194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2pPr>
      <a:lvl3pPr marL="816388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224582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4pPr>
      <a:lvl5pPr marL="1632776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5pPr>
      <a:lvl6pPr marL="2040969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49163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857357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265551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19875" y="4968688"/>
            <a:ext cx="25146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>
            <a:lvl1pPr algn="r">
              <a:defRPr sz="750" b="1">
                <a:solidFill>
                  <a:srgbClr val="0070C0"/>
                </a:solidFill>
                <a:latin typeface="Calibri" panose="020F0502020204030204" pitchFamily="34" charset="0"/>
                <a:cs typeface="Arial" charset="0"/>
              </a:defRPr>
            </a:lvl1pPr>
          </a:lstStyle>
          <a:p>
            <a:pPr defTabSz="5715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IBM Confidential – Page </a:t>
            </a:r>
            <a:fld id="{0801595C-E28C-40DB-986D-F3A4F1789777}" type="slidenum">
              <a:rPr lang="en-US" smtClean="0"/>
              <a:pPr defTabSz="5715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  <p:sp>
        <p:nvSpPr>
          <p:cNvPr id="2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944262" y="120866"/>
            <a:ext cx="7239000" cy="257175"/>
          </a:xfrm>
          <a:prstGeom prst="rect">
            <a:avLst/>
          </a:prstGeom>
          <a:noFill/>
          <a:ln w="12700" algn="ctr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1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362" y="624789"/>
            <a:ext cx="8686800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pic>
        <p:nvPicPr>
          <p:cNvPr id="11" name="Picture 46" descr="blue-tri-color-logo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382000" y="153608"/>
            <a:ext cx="630238" cy="191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8181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2" r:id="rId9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500" b="1">
          <a:solidFill>
            <a:srgbClr val="0070C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813" b="1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813" b="1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813" b="1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813" b="1">
          <a:solidFill>
            <a:schemeClr val="tx2"/>
          </a:solidFill>
          <a:latin typeface="Arial" charset="0"/>
          <a:cs typeface="Arial" charset="0"/>
        </a:defRPr>
      </a:lvl5pPr>
      <a:lvl6pPr marL="408194" algn="ctr" rtl="0" fontAlgn="base">
        <a:spcBef>
          <a:spcPct val="0"/>
        </a:spcBef>
        <a:spcAft>
          <a:spcPct val="0"/>
        </a:spcAft>
        <a:defRPr sz="1813" b="1">
          <a:solidFill>
            <a:schemeClr val="tx2"/>
          </a:solidFill>
          <a:latin typeface="Arial" charset="0"/>
          <a:cs typeface="Arial" charset="0"/>
        </a:defRPr>
      </a:lvl6pPr>
      <a:lvl7pPr marL="816388" algn="ctr" rtl="0" fontAlgn="base">
        <a:spcBef>
          <a:spcPct val="0"/>
        </a:spcBef>
        <a:spcAft>
          <a:spcPct val="0"/>
        </a:spcAft>
        <a:defRPr sz="1813" b="1">
          <a:solidFill>
            <a:schemeClr val="tx2"/>
          </a:solidFill>
          <a:latin typeface="Arial" charset="0"/>
          <a:cs typeface="Arial" charset="0"/>
        </a:defRPr>
      </a:lvl7pPr>
      <a:lvl8pPr marL="1224582" algn="ctr" rtl="0" fontAlgn="base">
        <a:spcBef>
          <a:spcPct val="0"/>
        </a:spcBef>
        <a:spcAft>
          <a:spcPct val="0"/>
        </a:spcAft>
        <a:defRPr sz="1813" b="1">
          <a:solidFill>
            <a:schemeClr val="tx2"/>
          </a:solidFill>
          <a:latin typeface="Arial" charset="0"/>
          <a:cs typeface="Arial" charset="0"/>
        </a:defRPr>
      </a:lvl8pPr>
      <a:lvl9pPr marL="1632776" algn="ctr" rtl="0" fontAlgn="base">
        <a:spcBef>
          <a:spcPct val="0"/>
        </a:spcBef>
        <a:spcAft>
          <a:spcPct val="0"/>
        </a:spcAft>
        <a:defRPr sz="1813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06146" indent="-306146" algn="l" rtl="0" eaLnBrk="0" fontAlgn="base" hangingPunct="0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1pPr>
      <a:lvl2pPr marL="663315" indent="-255121" algn="l" rtl="0" eaLnBrk="0" fontAlgn="base" hangingPunct="0">
        <a:spcBef>
          <a:spcPct val="20000"/>
        </a:spcBef>
        <a:spcAft>
          <a:spcPct val="0"/>
        </a:spcAft>
        <a:buChar char="–"/>
        <a:defRPr sz="1125">
          <a:solidFill>
            <a:schemeClr val="tx1"/>
          </a:solidFill>
          <a:latin typeface="+mn-lt"/>
          <a:cs typeface="+mn-cs"/>
        </a:defRPr>
      </a:lvl2pPr>
      <a:lvl3pPr marL="1020485" indent="-204097" algn="l" rtl="0" eaLnBrk="0" fontAlgn="base" hangingPunct="0">
        <a:spcBef>
          <a:spcPct val="20000"/>
        </a:spcBef>
        <a:spcAft>
          <a:spcPct val="0"/>
        </a:spcAft>
        <a:buChar char="•"/>
        <a:defRPr sz="1000">
          <a:solidFill>
            <a:schemeClr val="tx1"/>
          </a:solidFill>
          <a:latin typeface="+mn-lt"/>
          <a:cs typeface="+mn-cs"/>
        </a:defRPr>
      </a:lvl3pPr>
      <a:lvl4pPr marL="1428679" indent="-204097" algn="l" rtl="0" eaLnBrk="0" fontAlgn="base" hangingPunct="0">
        <a:spcBef>
          <a:spcPct val="20000"/>
        </a:spcBef>
        <a:spcAft>
          <a:spcPct val="0"/>
        </a:spcAft>
        <a:buChar char="–"/>
        <a:defRPr sz="875">
          <a:solidFill>
            <a:schemeClr val="tx1"/>
          </a:solidFill>
          <a:latin typeface="+mn-lt"/>
          <a:cs typeface="+mn-cs"/>
        </a:defRPr>
      </a:lvl4pPr>
      <a:lvl5pPr marL="1836873" indent="-204097" algn="l" rtl="0" eaLnBrk="0" fontAlgn="base" hangingPunct="0">
        <a:spcBef>
          <a:spcPct val="20000"/>
        </a:spcBef>
        <a:spcAft>
          <a:spcPct val="0"/>
        </a:spcAft>
        <a:buChar char="»"/>
        <a:defRPr sz="875">
          <a:solidFill>
            <a:schemeClr val="tx1"/>
          </a:solidFill>
          <a:latin typeface="+mn-lt"/>
          <a:cs typeface="+mn-cs"/>
        </a:defRPr>
      </a:lvl5pPr>
      <a:lvl6pPr marL="2245066" indent="-204097" algn="l" rtl="0" fontAlgn="base">
        <a:spcBef>
          <a:spcPct val="20000"/>
        </a:spcBef>
        <a:spcAft>
          <a:spcPct val="0"/>
        </a:spcAft>
        <a:buChar char="»"/>
        <a:defRPr sz="1813">
          <a:solidFill>
            <a:schemeClr val="tx1"/>
          </a:solidFill>
          <a:latin typeface="+mn-lt"/>
          <a:cs typeface="+mn-cs"/>
        </a:defRPr>
      </a:lvl6pPr>
      <a:lvl7pPr marL="2653260" indent="-204097" algn="l" rtl="0" fontAlgn="base">
        <a:spcBef>
          <a:spcPct val="20000"/>
        </a:spcBef>
        <a:spcAft>
          <a:spcPct val="0"/>
        </a:spcAft>
        <a:buChar char="»"/>
        <a:defRPr sz="1813">
          <a:solidFill>
            <a:schemeClr val="tx1"/>
          </a:solidFill>
          <a:latin typeface="+mn-lt"/>
          <a:cs typeface="+mn-cs"/>
        </a:defRPr>
      </a:lvl7pPr>
      <a:lvl8pPr marL="3061454" indent="-204097" algn="l" rtl="0" fontAlgn="base">
        <a:spcBef>
          <a:spcPct val="20000"/>
        </a:spcBef>
        <a:spcAft>
          <a:spcPct val="0"/>
        </a:spcAft>
        <a:buChar char="»"/>
        <a:defRPr sz="1813">
          <a:solidFill>
            <a:schemeClr val="tx1"/>
          </a:solidFill>
          <a:latin typeface="+mn-lt"/>
          <a:cs typeface="+mn-cs"/>
        </a:defRPr>
      </a:lvl8pPr>
      <a:lvl9pPr marL="3469648" indent="-204097" algn="l" rtl="0" fontAlgn="base">
        <a:spcBef>
          <a:spcPct val="20000"/>
        </a:spcBef>
        <a:spcAft>
          <a:spcPct val="0"/>
        </a:spcAft>
        <a:buChar char="»"/>
        <a:defRPr sz="1813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1pPr>
      <a:lvl2pPr marL="408194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2pPr>
      <a:lvl3pPr marL="816388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224582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4pPr>
      <a:lvl5pPr marL="1632776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5pPr>
      <a:lvl6pPr marL="2040969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49163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857357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265551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4114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174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  <p:sldLayoutId id="2147484035" r:id="rId17"/>
    <p:sldLayoutId id="2147484036" r:id="rId18"/>
    <p:sldLayoutId id="2147484037" r:id="rId19"/>
    <p:sldLayoutId id="2147484038" r:id="rId20"/>
    <p:sldLayoutId id="2147484039" r:id="rId21"/>
    <p:sldLayoutId id="2147484040" r:id="rId22"/>
    <p:sldLayoutId id="2147484041" r:id="rId23"/>
    <p:sldLayoutId id="2147484042" r:id="rId24"/>
    <p:sldLayoutId id="2147484043" r:id="rId25"/>
    <p:sldLayoutId id="2147484044" r:id="rId26"/>
    <p:sldLayoutId id="2147484045" r:id="rId27"/>
    <p:sldLayoutId id="2147484046" r:id="rId28"/>
    <p:sldLayoutId id="2147484047" r:id="rId29"/>
    <p:sldLayoutId id="2147484048" r:id="rId30"/>
    <p:sldLayoutId id="2147484049" r:id="rId31"/>
    <p:sldLayoutId id="2147484050" r:id="rId32"/>
    <p:sldLayoutId id="2147484051" r:id="rId33"/>
    <p:sldLayoutId id="2147484052" r:id="rId34"/>
    <p:sldLayoutId id="2147484053" r:id="rId35"/>
    <p:sldLayoutId id="2147484054" r:id="rId36"/>
    <p:sldLayoutId id="2147484055" r:id="rId37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"/><Relationship Id="rId7" Type="http://schemas.openxmlformats.org/officeDocument/2006/relationships/image" Target="../media/image76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75.tif"/><Relationship Id="rId5" Type="http://schemas.openxmlformats.org/officeDocument/2006/relationships/image" Target="../media/image74.tif"/><Relationship Id="rId4" Type="http://schemas.openxmlformats.org/officeDocument/2006/relationships/image" Target="../media/image73.t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emf"/><Relationship Id="rId4" Type="http://schemas.openxmlformats.org/officeDocument/2006/relationships/image" Target="../media/image14.png"/><Relationship Id="rId9" Type="http://schemas.openxmlformats.org/officeDocument/2006/relationships/image" Target="../media/image19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9.tiff"/><Relationship Id="rId18" Type="http://schemas.openxmlformats.org/officeDocument/2006/relationships/image" Target="../media/image53.tiff"/><Relationship Id="rId3" Type="http://schemas.openxmlformats.org/officeDocument/2006/relationships/image" Target="../media/image43.emf"/><Relationship Id="rId7" Type="http://schemas.openxmlformats.org/officeDocument/2006/relationships/image" Target="../media/image47.tiff"/><Relationship Id="rId12" Type="http://schemas.microsoft.com/office/2007/relationships/hdphoto" Target="../media/hdphoto1.wdp"/><Relationship Id="rId17" Type="http://schemas.openxmlformats.org/officeDocument/2006/relationships/image" Target="../media/image52.tif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png"/><Relationship Id="rId20" Type="http://schemas.openxmlformats.org/officeDocument/2006/relationships/image" Target="../media/image55.tiff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6.tiff"/><Relationship Id="rId11" Type="http://schemas.openxmlformats.org/officeDocument/2006/relationships/image" Target="../media/image48.png"/><Relationship Id="rId5" Type="http://schemas.openxmlformats.org/officeDocument/2006/relationships/image" Target="../media/image45.tiff"/><Relationship Id="rId15" Type="http://schemas.openxmlformats.org/officeDocument/2006/relationships/image" Target="../media/image51.tiff"/><Relationship Id="rId10" Type="http://schemas.openxmlformats.org/officeDocument/2006/relationships/image" Target="../media/image39.png"/><Relationship Id="rId19" Type="http://schemas.openxmlformats.org/officeDocument/2006/relationships/image" Target="../media/image54.tiff"/><Relationship Id="rId4" Type="http://schemas.openxmlformats.org/officeDocument/2006/relationships/image" Target="../media/image44.tiff"/><Relationship Id="rId9" Type="http://schemas.openxmlformats.org/officeDocument/2006/relationships/image" Target="../media/image25.png"/><Relationship Id="rId14" Type="http://schemas.openxmlformats.org/officeDocument/2006/relationships/image" Target="../media/image5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228599" y="4861367"/>
            <a:ext cx="1935867" cy="126974"/>
          </a:xfrm>
        </p:spPr>
        <p:txBody>
          <a:bodyPr/>
          <a:lstStyle/>
          <a:p>
            <a:r>
              <a:rPr lang="en-US" dirty="0"/>
              <a:t>IBM Confidential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954271"/>
            <a:ext cx="4268973" cy="2740025"/>
          </a:xfrm>
        </p:spPr>
        <p:txBody>
          <a:bodyPr/>
          <a:lstStyle/>
          <a:p>
            <a:r>
              <a:rPr lang="en-US" sz="2800" b="1" dirty="0"/>
              <a:t>IBM Cloud Overview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66623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28" y="898606"/>
            <a:ext cx="3702923" cy="369531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0614" y="873298"/>
            <a:ext cx="2149537" cy="130930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1007" y="898607"/>
            <a:ext cx="2165046" cy="128399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latin typeface="IBM Plex Sans" panose="020B0503050000000000" pitchFamily="34" charset="77"/>
              </a:rPr>
              <a:t>Content available by Edition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96946" y="3483388"/>
            <a:ext cx="5629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900" dirty="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84799" y="985241"/>
            <a:ext cx="197899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latin typeface="IBM Plex Sans" panose="020B0503050203000203" pitchFamily="34" charset="77"/>
              </a:rPr>
              <a:t>Data Science</a:t>
            </a:r>
          </a:p>
          <a:p>
            <a:pPr lvl="1"/>
            <a:r>
              <a:rPr lang="en-US" sz="600" dirty="0">
                <a:latin typeface="IBM Plex Sans" panose="020B0503050203000203" pitchFamily="34" charset="77"/>
              </a:rPr>
              <a:t> IBM Data Science Experience Developer</a:t>
            </a:r>
          </a:p>
          <a:p>
            <a:pPr lvl="1"/>
            <a:r>
              <a:rPr lang="en-US" sz="600" dirty="0">
                <a:latin typeface="IBM Plex Sans" panose="020B0503050203000203" pitchFamily="34" charset="77"/>
              </a:rPr>
              <a:t>   Edition</a:t>
            </a:r>
          </a:p>
          <a:p>
            <a:endParaRPr lang="en-US" sz="600" b="1" dirty="0">
              <a:latin typeface="IBM Plex Sans" panose="020B0503050203000203" pitchFamily="34" charset="77"/>
            </a:endParaRPr>
          </a:p>
          <a:p>
            <a:r>
              <a:rPr lang="en-US" sz="600" b="1" dirty="0">
                <a:latin typeface="IBM Plex Sans" panose="020B0503050203000203" pitchFamily="34" charset="77"/>
              </a:rPr>
              <a:t>Data Governance and Integration</a:t>
            </a:r>
          </a:p>
          <a:p>
            <a:r>
              <a:rPr lang="en-US" sz="600" dirty="0">
                <a:latin typeface="IBM Plex Sans" panose="020B0503050203000203" pitchFamily="34" charset="77"/>
              </a:rPr>
              <a:t> IBM InfoSphere Information Server </a:t>
            </a:r>
          </a:p>
          <a:p>
            <a:r>
              <a:rPr lang="en-US" sz="600" dirty="0">
                <a:latin typeface="IBM Plex Sans" panose="020B0503050203000203" pitchFamily="34" charset="77"/>
              </a:rPr>
              <a:t>   for Evaluation</a:t>
            </a:r>
          </a:p>
          <a:p>
            <a:endParaRPr lang="en-US" sz="600" b="1" dirty="0">
              <a:latin typeface="IBM Plex Sans" panose="020B0503050203000203" pitchFamily="34" charset="77"/>
            </a:endParaRPr>
          </a:p>
          <a:p>
            <a:r>
              <a:rPr lang="en-US" sz="600" b="1" dirty="0">
                <a:latin typeface="IBM Plex Sans" panose="020B0503050203000203" pitchFamily="34" charset="77"/>
              </a:rPr>
              <a:t>App Modernization Tooling</a:t>
            </a:r>
          </a:p>
          <a:p>
            <a:pPr lvl="1"/>
            <a:r>
              <a:rPr lang="en-US" sz="600" dirty="0">
                <a:latin typeface="IBM Plex Sans" panose="020B0503050203000203" pitchFamily="34" charset="77"/>
              </a:rPr>
              <a:t> IBM Transformation Advisor</a:t>
            </a:r>
          </a:p>
          <a:p>
            <a:endParaRPr lang="en-US" sz="600" b="1" dirty="0">
              <a:latin typeface="IBM Plex Sans" panose="020B0503050203000203" pitchFamily="34" charset="77"/>
            </a:endParaRPr>
          </a:p>
          <a:p>
            <a:r>
              <a:rPr lang="en-US" sz="600" b="1" dirty="0">
                <a:latin typeface="IBM Plex Sans" panose="020B0503050203000203" pitchFamily="34" charset="77"/>
              </a:rPr>
              <a:t>Digital Business Automation</a:t>
            </a:r>
          </a:p>
          <a:p>
            <a:r>
              <a:rPr lang="en-US" sz="600" b="1" dirty="0">
                <a:latin typeface="IBM Plex Sans" panose="020B0503050203000203" pitchFamily="34" charset="77"/>
              </a:rPr>
              <a:t>  </a:t>
            </a:r>
            <a:r>
              <a:rPr lang="en-US" sz="600" dirty="0">
                <a:latin typeface="IBM Plex Sans" panose="020B0503050203000203" pitchFamily="34" charset="77"/>
              </a:rPr>
              <a:t>IBM Operational Decision Manager</a:t>
            </a:r>
          </a:p>
          <a:p>
            <a:r>
              <a:rPr lang="en-US" sz="600" dirty="0">
                <a:latin typeface="IBM Plex Sans" panose="020B0503050203000203" pitchFamily="34" charset="77"/>
              </a:rPr>
              <a:t>    Developer Edition</a:t>
            </a:r>
          </a:p>
          <a:p>
            <a:endParaRPr lang="en-US" sz="600" b="1" dirty="0">
              <a:latin typeface="IBM Plex Sans" panose="020B0503050203000203" pitchFamily="34" charset="77"/>
            </a:endParaRPr>
          </a:p>
          <a:p>
            <a:r>
              <a:rPr lang="en-US" sz="600" b="1" dirty="0">
                <a:latin typeface="IBM Plex Sans" panose="020B0503050203000203" pitchFamily="34" charset="77"/>
              </a:rPr>
              <a:t>Connectivity</a:t>
            </a:r>
          </a:p>
          <a:p>
            <a:r>
              <a:rPr lang="en-US" sz="600" b="1" dirty="0">
                <a:latin typeface="IBM Plex Sans" panose="020B0503050203000203" pitchFamily="34" charset="77"/>
              </a:rPr>
              <a:t>  </a:t>
            </a:r>
            <a:r>
              <a:rPr lang="en-US" sz="600" dirty="0">
                <a:latin typeface="IBM Plex Sans" panose="020B0503050203000203" pitchFamily="34" charset="77"/>
              </a:rPr>
              <a:t>IBM Voice Gateway Developer Trial </a:t>
            </a:r>
            <a:endParaRPr lang="en-US" sz="600" b="1" dirty="0">
              <a:latin typeface="IBM Plex Sans" panose="020B0503050203000203" pitchFamily="34" charset="77"/>
            </a:endParaRPr>
          </a:p>
          <a:p>
            <a:endParaRPr lang="en-US" sz="600" b="1" dirty="0">
              <a:latin typeface="IBM Plex Sans" panose="020B0503050203000203" pitchFamily="34" charset="77"/>
            </a:endParaRPr>
          </a:p>
          <a:p>
            <a:r>
              <a:rPr lang="en-US" sz="600" b="1" dirty="0">
                <a:latin typeface="IBM Plex Sans" panose="020B0503050203000203" pitchFamily="34" charset="77"/>
              </a:rPr>
              <a:t>Management</a:t>
            </a:r>
          </a:p>
          <a:p>
            <a:pPr lvl="1" defTabSz="685783">
              <a:defRPr/>
            </a:pPr>
            <a:r>
              <a:rPr lang="en-US" sz="600" b="1" dirty="0">
                <a:latin typeface="IBM Plex Sans" panose="020B0503050203000203" pitchFamily="34" charset="77"/>
              </a:rPr>
              <a:t>  </a:t>
            </a:r>
            <a:r>
              <a:rPr lang="en-US" sz="600" dirty="0">
                <a:latin typeface="IBM Plex Sans" charset="0"/>
                <a:ea typeface="IBM Plex Sans" charset="0"/>
                <a:cs typeface="IBM Plex Sans" charset="0"/>
              </a:rPr>
              <a:t>IBM Netcool -integration </a:t>
            </a:r>
            <a:r>
              <a:rPr lang="en-US" sz="600" baseline="30000" dirty="0">
                <a:latin typeface="IBM Plex Sans" charset="0"/>
                <a:ea typeface="IBM Plex Sans" charset="0"/>
                <a:cs typeface="IBM Plex Sans" charset="0"/>
              </a:rPr>
              <a:t>(Probe for ICP Services </a:t>
            </a:r>
          </a:p>
          <a:p>
            <a:pPr lvl="1" defTabSz="685783">
              <a:defRPr/>
            </a:pPr>
            <a:r>
              <a:rPr lang="en-US" sz="600" baseline="30000" dirty="0">
                <a:latin typeface="IBM Plex Sans" charset="0"/>
                <a:ea typeface="IBM Plex Sans" charset="0"/>
                <a:cs typeface="IBM Plex Sans" charset="0"/>
              </a:rPr>
              <a:t>      -Logging events &amp; Monitoring alerts)</a:t>
            </a:r>
          </a:p>
          <a:p>
            <a:endParaRPr lang="en-US" sz="600" b="1" dirty="0">
              <a:latin typeface="IBM Plex Sans" panose="020B0503050203000203" pitchFamily="34" charset="77"/>
            </a:endParaRPr>
          </a:p>
          <a:p>
            <a:r>
              <a:rPr lang="en-US" sz="600" b="1" dirty="0">
                <a:latin typeface="IBM Plex Sans" panose="020B0503050203000203" pitchFamily="34" charset="77"/>
              </a:rPr>
              <a:t>HPC / HPDA</a:t>
            </a:r>
          </a:p>
          <a:p>
            <a:pPr lvl="1"/>
            <a:r>
              <a:rPr lang="en-US" sz="600" dirty="0">
                <a:latin typeface="IBM Plex Sans" panose="020B0503050203000203" pitchFamily="34" charset="77"/>
              </a:rPr>
              <a:t> IBM Spectrum LSF Community Edition</a:t>
            </a:r>
          </a:p>
          <a:p>
            <a:pPr lvl="1"/>
            <a:r>
              <a:rPr lang="en-US" sz="600" dirty="0">
                <a:latin typeface="IBM Plex Sans" panose="020B0503050203000203" pitchFamily="34" charset="77"/>
              </a:rPr>
              <a:t> IBM Spectrum Symphony Community</a:t>
            </a:r>
          </a:p>
          <a:p>
            <a:pPr lvl="1"/>
            <a:r>
              <a:rPr lang="en-US" sz="600" dirty="0">
                <a:latin typeface="IBM Plex Sans" panose="020B0503050203000203" pitchFamily="34" charset="77"/>
              </a:rPr>
              <a:t>   Edition</a:t>
            </a:r>
          </a:p>
          <a:p>
            <a:pPr lvl="1"/>
            <a:r>
              <a:rPr lang="en-US" sz="600" dirty="0">
                <a:latin typeface="IBM Plex Sans" panose="020B0503050203000203" pitchFamily="34" charset="77"/>
              </a:rPr>
              <a:t> IBM Spectrum Conductor Tech Preview</a:t>
            </a:r>
          </a:p>
          <a:p>
            <a:pPr lvl="1"/>
            <a:endParaRPr lang="en-US" sz="600" dirty="0">
              <a:latin typeface="IBM Plex Sans" panose="020B0503050203000203" pitchFamily="34" charset="77"/>
            </a:endParaRPr>
          </a:p>
          <a:p>
            <a:r>
              <a:rPr lang="en-US" sz="600" b="1" dirty="0">
                <a:latin typeface="IBM Plex Sans" panose="020B0503050203000203" pitchFamily="34" charset="77"/>
              </a:rPr>
              <a:t>Tooling</a:t>
            </a:r>
          </a:p>
          <a:p>
            <a:pPr lvl="1"/>
            <a:r>
              <a:rPr lang="en-US" sz="600" dirty="0">
                <a:latin typeface="IBM Plex Sans" panose="020B0503050203000203" pitchFamily="34" charset="77"/>
              </a:rPr>
              <a:t> Web Terminal (open source)</a:t>
            </a:r>
          </a:p>
          <a:p>
            <a:pPr lvl="1"/>
            <a:r>
              <a:rPr lang="en-US" sz="600" dirty="0">
                <a:latin typeface="IBM Plex Sans" panose="020B0503050203000203" pitchFamily="34" charset="77"/>
              </a:rPr>
              <a:t> Skydive Network Analyzer (open source)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02525" y="877649"/>
            <a:ext cx="20935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Catalog of Discover &amp; Try content, plus …</a:t>
            </a:r>
          </a:p>
          <a:p>
            <a:endParaRPr lang="en-US" sz="800" b="1" dirty="0"/>
          </a:p>
          <a:p>
            <a:r>
              <a:rPr lang="en-US" sz="800" b="1" dirty="0"/>
              <a:t>Toolchain &amp; Runtimes</a:t>
            </a:r>
          </a:p>
          <a:p>
            <a:pPr lvl="1"/>
            <a:r>
              <a:rPr lang="en-US" sz="800" dirty="0"/>
              <a:t> </a:t>
            </a:r>
            <a:r>
              <a:rPr lang="en-US" sz="800" dirty="0" err="1"/>
              <a:t>Microservice</a:t>
            </a:r>
            <a:r>
              <a:rPr lang="en-US" sz="800" dirty="0"/>
              <a:t> Builder </a:t>
            </a:r>
            <a:r>
              <a:rPr lang="en-US" sz="800" baseline="30000" dirty="0"/>
              <a:t>[1]</a:t>
            </a:r>
            <a:endParaRPr lang="en-US" sz="800" dirty="0"/>
          </a:p>
          <a:p>
            <a:pPr lvl="1"/>
            <a:r>
              <a:rPr lang="en-US" sz="800" dirty="0"/>
              <a:t> IBM WebSphere Liberty </a:t>
            </a:r>
            <a:r>
              <a:rPr lang="en-US" sz="800" baseline="30000" dirty="0"/>
              <a:t>[1]</a:t>
            </a:r>
            <a:endParaRPr lang="en-US" sz="800" dirty="0"/>
          </a:p>
          <a:p>
            <a:pPr lvl="1"/>
            <a:r>
              <a:rPr lang="en-US" sz="800" dirty="0"/>
              <a:t> IBM SDK for </a:t>
            </a:r>
            <a:r>
              <a:rPr lang="en-US" sz="800" dirty="0" err="1"/>
              <a:t>Node.js</a:t>
            </a:r>
            <a:r>
              <a:rPr lang="en-US" sz="800" dirty="0"/>
              <a:t> </a:t>
            </a:r>
            <a:r>
              <a:rPr lang="en-US" sz="800" baseline="30000" dirty="0"/>
              <a:t>[1]</a:t>
            </a:r>
            <a:endParaRPr lang="en-US" sz="800" b="1" dirty="0"/>
          </a:p>
          <a:p>
            <a:endParaRPr lang="en-US" sz="800" b="1" dirty="0"/>
          </a:p>
          <a:p>
            <a:r>
              <a:rPr lang="en-US" sz="800" b="1" dirty="0"/>
              <a:t>Multi-Cloud Management</a:t>
            </a:r>
          </a:p>
          <a:p>
            <a:pPr lvl="1"/>
            <a:r>
              <a:rPr lang="en-US" sz="800" dirty="0"/>
              <a:t> IBM Cloud Automation Manager </a:t>
            </a:r>
            <a:r>
              <a:rPr lang="en-US" sz="800" baseline="30000" dirty="0"/>
              <a:t>[1]</a:t>
            </a:r>
            <a:endParaRPr lang="en-US" sz="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084186" y="1019339"/>
            <a:ext cx="0" cy="342900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148392" y="615809"/>
            <a:ext cx="3839567" cy="4077062"/>
          </a:xfrm>
          <a:prstGeom prst="roundRect">
            <a:avLst>
              <a:gd name="adj" fmla="val 4423"/>
            </a:avLst>
          </a:prstGeom>
          <a:noFill/>
          <a:ln w="25400" cap="flat" cmpd="sng" algn="ctr">
            <a:solidFill>
              <a:srgbClr val="4F81BD"/>
            </a:solidFill>
            <a:prstDash val="sysDot"/>
          </a:ln>
          <a:effectLst/>
        </p:spPr>
        <p:txBody>
          <a:bodyPr rtlCol="0" anchor="ctr"/>
          <a:lstStyle/>
          <a:p>
            <a:pPr algn="ctr" defTabSz="457182">
              <a:defRPr/>
            </a:pPr>
            <a:endParaRPr lang="en-US" sz="2175">
              <a:solidFill>
                <a:srgbClr val="FFFFFF"/>
              </a:solidFill>
              <a:ea typeface=""/>
              <a:cs typeface="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107658" y="3926843"/>
            <a:ext cx="1275611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2"/>
                </a:solidFill>
              </a:rPr>
              <a:t>Available a la carte</a:t>
            </a:r>
          </a:p>
          <a:p>
            <a:r>
              <a:rPr lang="en-US" sz="825" i="1" dirty="0">
                <a:solidFill>
                  <a:schemeClr val="bg2"/>
                </a:solidFill>
              </a:rPr>
              <a:t>Separate purchase or </a:t>
            </a:r>
          </a:p>
          <a:p>
            <a:r>
              <a:rPr lang="en-US" sz="825" i="1" dirty="0">
                <a:solidFill>
                  <a:schemeClr val="bg2"/>
                </a:solidFill>
              </a:rPr>
              <a:t>bring your existing license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4187993" y="2639800"/>
            <a:ext cx="440187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4104637" y="626688"/>
            <a:ext cx="2365304" cy="1603451"/>
          </a:xfrm>
          <a:prstGeom prst="roundRect">
            <a:avLst>
              <a:gd name="adj" fmla="val 4423"/>
            </a:avLst>
          </a:prstGeom>
          <a:noFill/>
          <a:ln w="25400" cap="flat" cmpd="sng" algn="ctr">
            <a:solidFill>
              <a:srgbClr val="4F81BD"/>
            </a:solidFill>
            <a:prstDash val="sysDot"/>
          </a:ln>
          <a:effectLst/>
        </p:spPr>
        <p:txBody>
          <a:bodyPr rtlCol="0" anchor="ctr"/>
          <a:lstStyle/>
          <a:p>
            <a:pPr algn="ctr" defTabSz="457182">
              <a:defRPr/>
            </a:pPr>
            <a:endParaRPr lang="en-US" sz="2175">
              <a:solidFill>
                <a:srgbClr val="FFFFFF"/>
              </a:solidFill>
              <a:ea typeface=""/>
              <a:cs typeface="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722941" y="639732"/>
            <a:ext cx="198804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>
                <a:solidFill>
                  <a:schemeClr val="bg2"/>
                </a:solidFill>
              </a:rPr>
              <a:t>IBM Cloud Private Enterprise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093232" y="645850"/>
            <a:ext cx="2141933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>
                <a:solidFill>
                  <a:schemeClr val="bg2"/>
                </a:solidFill>
              </a:rPr>
              <a:t>IBM Cloud Private Cloud Native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02929" y="883832"/>
            <a:ext cx="1908101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Cloud Native content, plus</a:t>
            </a:r>
            <a:r>
              <a:rPr lang="mr-IN" sz="800" b="1" dirty="0"/>
              <a:t>…</a:t>
            </a:r>
            <a:endParaRPr lang="en-US" sz="800" b="1" dirty="0"/>
          </a:p>
          <a:p>
            <a:endParaRPr lang="en-US" sz="800" b="1" dirty="0"/>
          </a:p>
          <a:p>
            <a:r>
              <a:rPr lang="en-US" sz="700" b="1" dirty="0"/>
              <a:t>Runtimes</a:t>
            </a:r>
          </a:p>
          <a:p>
            <a:r>
              <a:rPr lang="en-US" sz="700" dirty="0"/>
              <a:t> IBM WebSphere Application Server ND </a:t>
            </a:r>
            <a:r>
              <a:rPr lang="en-US" sz="700" baseline="30000" dirty="0"/>
              <a:t>[1] [2]</a:t>
            </a:r>
          </a:p>
          <a:p>
            <a:r>
              <a:rPr lang="en-US" sz="700" dirty="0"/>
              <a:t> </a:t>
            </a:r>
          </a:p>
          <a:p>
            <a:r>
              <a:rPr lang="en-US" sz="700" b="1" dirty="0"/>
              <a:t>Messaging</a:t>
            </a:r>
          </a:p>
          <a:p>
            <a:pPr lvl="1"/>
            <a:r>
              <a:rPr lang="en-US" sz="700" dirty="0"/>
              <a:t> IBM MQ Advanced</a:t>
            </a:r>
            <a:r>
              <a:rPr lang="en-US" sz="700" baseline="30000" dirty="0"/>
              <a:t> [1]</a:t>
            </a:r>
          </a:p>
          <a:p>
            <a:pPr lvl="1"/>
            <a:endParaRPr lang="en-US" sz="700" baseline="30000" dirty="0"/>
          </a:p>
          <a:p>
            <a:pPr lvl="1"/>
            <a:r>
              <a:rPr lang="en-US" sz="700" b="1" dirty="0"/>
              <a:t>Integration</a:t>
            </a:r>
          </a:p>
          <a:p>
            <a:pPr lvl="1"/>
            <a:r>
              <a:rPr lang="en-US" sz="700" dirty="0"/>
              <a:t> IBM API Connect Professional </a:t>
            </a:r>
            <a:r>
              <a:rPr lang="en-US" sz="700" baseline="30000" dirty="0"/>
              <a:t>[1] [2]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639100" y="626689"/>
            <a:ext cx="2365304" cy="1603450"/>
          </a:xfrm>
          <a:prstGeom prst="roundRect">
            <a:avLst>
              <a:gd name="adj" fmla="val 4423"/>
            </a:avLst>
          </a:prstGeom>
          <a:noFill/>
          <a:ln w="25400" cap="flat" cmpd="sng" algn="ctr">
            <a:solidFill>
              <a:srgbClr val="4F81BD"/>
            </a:solidFill>
            <a:prstDash val="sysDot"/>
          </a:ln>
          <a:effectLst/>
        </p:spPr>
        <p:txBody>
          <a:bodyPr rtlCol="0" anchor="ctr"/>
          <a:lstStyle/>
          <a:p>
            <a:pPr algn="ctr" defTabSz="457182">
              <a:defRPr/>
            </a:pPr>
            <a:endParaRPr lang="en-US" sz="2175">
              <a:solidFill>
                <a:srgbClr val="FFFFFF"/>
              </a:solidFill>
              <a:ea typeface=""/>
              <a:cs typeface="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9936" y="645850"/>
            <a:ext cx="328166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>
                <a:solidFill>
                  <a:schemeClr val="bg2"/>
                </a:solidFill>
              </a:rPr>
              <a:t>Discover and Try software available in all editions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9184703" y="5804777"/>
            <a:ext cx="1109599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/>
            <a:r>
              <a:rPr lang="en-US" sz="750" i="1"/>
              <a:t>*coming soon</a:t>
            </a:r>
            <a:endParaRPr lang="en-US" sz="750" i="1" dirty="0"/>
          </a:p>
        </p:txBody>
      </p:sp>
      <p:sp>
        <p:nvSpPr>
          <p:cNvPr id="15" name="Rectangle 14"/>
          <p:cNvSpPr/>
          <p:nvPr/>
        </p:nvSpPr>
        <p:spPr>
          <a:xfrm>
            <a:off x="5507578" y="3463774"/>
            <a:ext cx="169922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Messaging</a:t>
            </a:r>
          </a:p>
          <a:p>
            <a:pPr lvl="1"/>
            <a:r>
              <a:rPr lang="en-US" sz="600" dirty="0">
                <a:solidFill>
                  <a:schemeClr val="bg2"/>
                </a:solidFill>
              </a:rPr>
              <a:t> IBM MQ Advanced</a:t>
            </a:r>
          </a:p>
          <a:p>
            <a:pPr lvl="1"/>
            <a:endParaRPr lang="en-US" sz="600" dirty="0">
              <a:solidFill>
                <a:schemeClr val="bg2"/>
              </a:solidFill>
            </a:endParaRPr>
          </a:p>
          <a:p>
            <a:pPr lvl="1"/>
            <a:r>
              <a:rPr lang="en-US" sz="600" b="1" dirty="0">
                <a:solidFill>
                  <a:schemeClr val="bg2"/>
                </a:solidFill>
              </a:rPr>
              <a:t>Integration</a:t>
            </a:r>
          </a:p>
          <a:p>
            <a:pPr lvl="1"/>
            <a:r>
              <a:rPr lang="en-US" sz="600" dirty="0">
                <a:solidFill>
                  <a:schemeClr val="bg2"/>
                </a:solidFill>
              </a:rPr>
              <a:t> IBM Integration Bus</a:t>
            </a:r>
          </a:p>
          <a:p>
            <a:pPr lvl="1"/>
            <a:r>
              <a:rPr lang="en-US" sz="600" dirty="0">
                <a:solidFill>
                  <a:schemeClr val="bg2"/>
                </a:solidFill>
              </a:rPr>
              <a:t> IBM DataPower Gateway Virtual Ed</a:t>
            </a:r>
          </a:p>
          <a:p>
            <a:pPr lvl="1"/>
            <a:r>
              <a:rPr lang="en-US" sz="600" dirty="0">
                <a:solidFill>
                  <a:schemeClr val="bg2"/>
                </a:solidFill>
              </a:rPr>
              <a:t> IBM API Connect Enterprise</a:t>
            </a:r>
          </a:p>
          <a:p>
            <a:pPr lvl="1"/>
            <a:r>
              <a:rPr lang="en-US" sz="600" dirty="0">
                <a:solidFill>
                  <a:schemeClr val="bg2"/>
                </a:solidFill>
              </a:rPr>
              <a:t> IBM API Connect Professional</a:t>
            </a:r>
          </a:p>
          <a:p>
            <a:pPr lvl="1"/>
            <a:endParaRPr lang="en-US" sz="600" dirty="0">
              <a:solidFill>
                <a:schemeClr val="bg2"/>
              </a:solidFill>
            </a:endParaRPr>
          </a:p>
          <a:p>
            <a:pPr lvl="1"/>
            <a:r>
              <a:rPr lang="en-US" sz="600" b="1" dirty="0">
                <a:solidFill>
                  <a:schemeClr val="bg2"/>
                </a:solidFill>
              </a:rPr>
              <a:t>Watson</a:t>
            </a:r>
          </a:p>
          <a:p>
            <a:pPr lvl="1"/>
            <a:r>
              <a:rPr lang="en-US" sz="600" dirty="0">
                <a:solidFill>
                  <a:schemeClr val="bg2"/>
                </a:solidFill>
              </a:rPr>
              <a:t> IBM Watson Compare &amp; Comply: Element Classification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188105" y="2205342"/>
            <a:ext cx="3556264" cy="3462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25" i="1" dirty="0">
                <a:solidFill>
                  <a:schemeClr val="bg2"/>
                </a:solidFill>
              </a:rPr>
              <a:t>[1] IBM Software bundled with Cloud Native or Enterprise editions is entitled for production use with subscription and support.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188104" y="2806765"/>
            <a:ext cx="1518364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2"/>
                </a:solidFill>
              </a:rPr>
              <a:t>Optional add-ons to</a:t>
            </a:r>
          </a:p>
          <a:p>
            <a:r>
              <a:rPr lang="en-US" sz="825" b="1" dirty="0">
                <a:solidFill>
                  <a:schemeClr val="bg2"/>
                </a:solidFill>
              </a:rPr>
              <a:t>Cloud Native or Enterprise</a:t>
            </a:r>
          </a:p>
        </p:txBody>
      </p:sp>
      <p:sp>
        <p:nvSpPr>
          <p:cNvPr id="3" name="Rectangle 2"/>
          <p:cNvSpPr/>
          <p:nvPr/>
        </p:nvSpPr>
        <p:spPr>
          <a:xfrm>
            <a:off x="5509605" y="2721809"/>
            <a:ext cx="17918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Data Services</a:t>
            </a:r>
          </a:p>
          <a:p>
            <a:pPr lvl="1"/>
            <a:r>
              <a:rPr lang="en-US" sz="600" dirty="0">
                <a:solidFill>
                  <a:schemeClr val="bg2"/>
                </a:solidFill>
              </a:rPr>
              <a:t>IBM Db2 Direct Advanced Edition </a:t>
            </a:r>
          </a:p>
          <a:p>
            <a:pPr lvl="1"/>
            <a:r>
              <a:rPr lang="en-US" sz="600" dirty="0">
                <a:solidFill>
                  <a:schemeClr val="bg2"/>
                </a:solidFill>
              </a:rPr>
              <a:t>IBM Db2 Warehouse Enterprise</a:t>
            </a:r>
          </a:p>
          <a:p>
            <a:pPr lvl="1"/>
            <a:r>
              <a:rPr lang="en-US" sz="600" dirty="0">
                <a:solidFill>
                  <a:schemeClr val="bg2"/>
                </a:solidFill>
              </a:rPr>
              <a:t>         (in ICP for Data Science PN)</a:t>
            </a:r>
          </a:p>
          <a:p>
            <a:pPr lvl="1"/>
            <a:r>
              <a:rPr lang="en-US" sz="600" b="1" dirty="0">
                <a:solidFill>
                  <a:schemeClr val="bg2"/>
                </a:solidFill>
              </a:rPr>
              <a:t>Data Science</a:t>
            </a:r>
          </a:p>
          <a:p>
            <a:pPr lvl="1"/>
            <a:r>
              <a:rPr lang="en-US" sz="600" dirty="0">
                <a:solidFill>
                  <a:schemeClr val="bg2"/>
                </a:solidFill>
              </a:rPr>
              <a:t> IBM Data Science Experience Local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4269001" y="3312992"/>
            <a:ext cx="440187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207191" y="2743775"/>
            <a:ext cx="16133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Toolchain</a:t>
            </a:r>
          </a:p>
          <a:p>
            <a:r>
              <a:rPr lang="en-US" sz="600" dirty="0">
                <a:solidFill>
                  <a:schemeClr val="bg2"/>
                </a:solidFill>
              </a:rPr>
              <a:t> IBM </a:t>
            </a:r>
            <a:r>
              <a:rPr lang="en-US" sz="600" dirty="0" err="1">
                <a:solidFill>
                  <a:schemeClr val="bg2"/>
                </a:solidFill>
              </a:rPr>
              <a:t>UrbanCode</a:t>
            </a:r>
            <a:r>
              <a:rPr lang="en-US" sz="600" dirty="0">
                <a:solidFill>
                  <a:schemeClr val="bg2"/>
                </a:solidFill>
              </a:rPr>
              <a:t> Deploy (now on ICP)</a:t>
            </a:r>
          </a:p>
          <a:p>
            <a:endParaRPr lang="en-US" sz="600" dirty="0">
              <a:solidFill>
                <a:schemeClr val="bg2"/>
              </a:solidFill>
            </a:endParaRPr>
          </a:p>
          <a:p>
            <a:r>
              <a:rPr lang="en-US" sz="600" b="1" dirty="0">
                <a:solidFill>
                  <a:schemeClr val="bg2"/>
                </a:solidFill>
              </a:rPr>
              <a:t>Cloud Foundry </a:t>
            </a:r>
          </a:p>
          <a:p>
            <a:r>
              <a:rPr lang="en-US" sz="600" dirty="0">
                <a:solidFill>
                  <a:schemeClr val="bg2"/>
                </a:solidFill>
              </a:rPr>
              <a:t> Includes select buildpacks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30963" y="3443249"/>
            <a:ext cx="18829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Data Services</a:t>
            </a:r>
          </a:p>
          <a:p>
            <a:pPr lvl="1"/>
            <a:r>
              <a:rPr lang="en-US" sz="600" dirty="0">
                <a:solidFill>
                  <a:schemeClr val="bg2"/>
                </a:solidFill>
              </a:rPr>
              <a:t> IBM Db2 Direct Advanced Ed. / AESE</a:t>
            </a:r>
          </a:p>
          <a:p>
            <a:pPr lvl="1"/>
            <a:r>
              <a:rPr lang="en-US" sz="600" dirty="0">
                <a:solidFill>
                  <a:schemeClr val="bg2"/>
                </a:solidFill>
              </a:rPr>
              <a:t>     with IBM Data Server Manager</a:t>
            </a:r>
          </a:p>
          <a:p>
            <a:pPr lvl="1"/>
            <a:r>
              <a:rPr lang="en-US" sz="600" dirty="0">
                <a:solidFill>
                  <a:schemeClr val="bg2"/>
                </a:solidFill>
              </a:rPr>
              <a:t> IBM Db2 Warehouse Enterprise</a:t>
            </a:r>
          </a:p>
          <a:p>
            <a:pPr lvl="1"/>
            <a:endParaRPr lang="en-US" sz="600" dirty="0">
              <a:solidFill>
                <a:schemeClr val="bg2"/>
              </a:solidFill>
            </a:endParaRPr>
          </a:p>
          <a:p>
            <a:pPr lvl="1"/>
            <a:r>
              <a:rPr lang="en-US" sz="600" b="1" dirty="0">
                <a:solidFill>
                  <a:schemeClr val="bg2"/>
                </a:solidFill>
              </a:rPr>
              <a:t>Data Science &amp; Business Analytics</a:t>
            </a:r>
          </a:p>
          <a:p>
            <a:pPr lvl="1"/>
            <a:r>
              <a:rPr lang="en-US" sz="600" b="1" dirty="0">
                <a:solidFill>
                  <a:schemeClr val="bg2"/>
                </a:solidFill>
              </a:rPr>
              <a:t> </a:t>
            </a:r>
            <a:r>
              <a:rPr lang="en-US" sz="600" dirty="0">
                <a:solidFill>
                  <a:schemeClr val="bg2"/>
                </a:solidFill>
              </a:rPr>
              <a:t>IBM Watson Explorer Deep Analytics Edition</a:t>
            </a:r>
          </a:p>
          <a:p>
            <a:pPr lvl="1"/>
            <a:endParaRPr lang="en-US" sz="600" b="1" dirty="0">
              <a:solidFill>
                <a:schemeClr val="bg2"/>
              </a:solidFill>
            </a:endParaRPr>
          </a:p>
          <a:p>
            <a:pPr lvl="1"/>
            <a:r>
              <a:rPr lang="en-US" sz="600" b="1" dirty="0">
                <a:solidFill>
                  <a:schemeClr val="bg2"/>
                </a:solidFill>
              </a:rPr>
              <a:t>Digital Business Automation</a:t>
            </a:r>
          </a:p>
          <a:p>
            <a:pPr lvl="1"/>
            <a:r>
              <a:rPr lang="en-US" sz="600" dirty="0">
                <a:solidFill>
                  <a:schemeClr val="bg2"/>
                </a:solidFill>
              </a:rPr>
              <a:t> IBM Operational Decision Manager</a:t>
            </a:r>
            <a:endParaRPr lang="en-US" sz="600" b="1" dirty="0">
              <a:solidFill>
                <a:schemeClr val="bg2"/>
              </a:solidFill>
            </a:endParaRPr>
          </a:p>
          <a:p>
            <a:pPr lvl="1"/>
            <a:endParaRPr lang="en-US" sz="600" b="1" dirty="0">
              <a:solidFill>
                <a:schemeClr val="bg2"/>
              </a:solidFill>
            </a:endParaRPr>
          </a:p>
          <a:p>
            <a:pPr lvl="1"/>
            <a:r>
              <a:rPr lang="en-US" sz="600" b="1" dirty="0">
                <a:solidFill>
                  <a:schemeClr val="bg2"/>
                </a:solidFill>
              </a:rPr>
              <a:t>Mobile</a:t>
            </a:r>
          </a:p>
          <a:p>
            <a:pPr lvl="1"/>
            <a:r>
              <a:rPr lang="en-US" sz="600" dirty="0">
                <a:solidFill>
                  <a:schemeClr val="bg2"/>
                </a:solidFill>
              </a:rPr>
              <a:t> IBM Mobile Foundation</a:t>
            </a:r>
          </a:p>
          <a:p>
            <a:pPr lvl="1"/>
            <a:endParaRPr lang="en-US" sz="600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44369" y="2199354"/>
            <a:ext cx="1252266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50" i="1" dirty="0">
                <a:solidFill>
                  <a:schemeClr val="bg1"/>
                </a:solidFill>
                <a:latin typeface="+mj-ea"/>
              </a:rPr>
              <a:t>[2] Runs on VMs </a:t>
            </a:r>
          </a:p>
          <a:p>
            <a:r>
              <a:rPr lang="en-US" sz="750" i="1" dirty="0">
                <a:solidFill>
                  <a:schemeClr val="bg1"/>
                </a:solidFill>
                <a:latin typeface="+mj-ea"/>
              </a:rPr>
              <a:t>     outside of Kubernetes</a:t>
            </a:r>
          </a:p>
          <a:p>
            <a:r>
              <a:rPr lang="en-US" sz="750" i="1" dirty="0">
                <a:solidFill>
                  <a:schemeClr val="bg1"/>
                </a:solidFill>
                <a:latin typeface="+mj-ea"/>
              </a:rPr>
              <a:t>     </a:t>
            </a:r>
            <a:endParaRPr lang="en-US" sz="900" i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1051" y="972987"/>
            <a:ext cx="1948331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b="1" dirty="0">
                <a:latin typeface="IBM Plex Sans" panose="020B0503050203000203" pitchFamily="34" charset="77"/>
              </a:rPr>
              <a:t>Toolchain &amp; Runtimes </a:t>
            </a:r>
            <a:endParaRPr lang="en-US" sz="600" dirty="0">
              <a:latin typeface="IBM Plex Sans" panose="020B0503050203000203" pitchFamily="34" charset="77"/>
            </a:endParaRPr>
          </a:p>
          <a:p>
            <a:pPr lvl="1"/>
            <a:r>
              <a:rPr lang="en-US" sz="600" dirty="0">
                <a:latin typeface="IBM Plex Sans" panose="020B0503050203000203" pitchFamily="34" charset="77"/>
              </a:rPr>
              <a:t> Microclimate Beta </a:t>
            </a:r>
          </a:p>
          <a:p>
            <a:pPr lvl="1"/>
            <a:r>
              <a:rPr lang="en-US" sz="600" dirty="0">
                <a:latin typeface="IBM Plex Sans" panose="020B0503050203000203" pitchFamily="34" charset="77"/>
              </a:rPr>
              <a:t> </a:t>
            </a:r>
            <a:r>
              <a:rPr lang="en-US" sz="600" dirty="0" err="1">
                <a:latin typeface="IBM Plex Sans" panose="020B0503050203000203" pitchFamily="34" charset="77"/>
              </a:rPr>
              <a:t>Microservice</a:t>
            </a:r>
            <a:r>
              <a:rPr lang="en-US" sz="600" dirty="0">
                <a:latin typeface="IBM Plex Sans" panose="020B0503050203000203" pitchFamily="34" charset="77"/>
              </a:rPr>
              <a:t> Builder</a:t>
            </a:r>
          </a:p>
          <a:p>
            <a:pPr lvl="1"/>
            <a:r>
              <a:rPr lang="en-US" sz="600" dirty="0">
                <a:latin typeface="IBM Plex Sans" panose="020B0503050203000203" pitchFamily="34" charset="77"/>
              </a:rPr>
              <a:t> Jenkins (open source)</a:t>
            </a:r>
          </a:p>
          <a:p>
            <a:pPr lvl="1"/>
            <a:r>
              <a:rPr lang="en-US" sz="600" dirty="0">
                <a:latin typeface="IBM Plex Sans" panose="020B0503050203000203" pitchFamily="34" charset="77"/>
              </a:rPr>
              <a:t> IBM WebSphere Liberty</a:t>
            </a:r>
          </a:p>
          <a:p>
            <a:pPr lvl="1"/>
            <a:r>
              <a:rPr lang="en-US" sz="600" dirty="0">
                <a:latin typeface="IBM Plex Sans" panose="020B0503050203000203" pitchFamily="34" charset="77"/>
              </a:rPr>
              <a:t> Open Liberty (open source)</a:t>
            </a:r>
          </a:p>
          <a:p>
            <a:pPr lvl="1"/>
            <a:r>
              <a:rPr lang="en-US" sz="600" dirty="0">
                <a:latin typeface="IBM Plex Sans" panose="020B0503050203000203" pitchFamily="34" charset="77"/>
              </a:rPr>
              <a:t> IBM SDK for Node.js</a:t>
            </a:r>
          </a:p>
          <a:p>
            <a:pPr lvl="1"/>
            <a:r>
              <a:rPr lang="en-US" sz="600" dirty="0">
                <a:latin typeface="IBM Plex Sans" panose="020B0503050203000203" pitchFamily="34" charset="77"/>
              </a:rPr>
              <a:t> Swift runtime sample (open source)</a:t>
            </a:r>
          </a:p>
          <a:p>
            <a:pPr lvl="1"/>
            <a:r>
              <a:rPr lang="en-US" sz="600" dirty="0">
                <a:latin typeface="IBM Plex Sans" panose="020B0503050203000203" pitchFamily="34" charset="77"/>
              </a:rPr>
              <a:t> Nginx (open source)</a:t>
            </a:r>
          </a:p>
          <a:p>
            <a:endParaRPr lang="en-US" sz="600" b="1" dirty="0">
              <a:latin typeface="IBM Plex Sans" panose="020B0503050203000203" pitchFamily="34" charset="77"/>
            </a:endParaRPr>
          </a:p>
          <a:p>
            <a:r>
              <a:rPr lang="en-US" sz="600" b="1" dirty="0">
                <a:latin typeface="IBM Plex Sans" panose="020B0503050203000203" pitchFamily="34" charset="77"/>
              </a:rPr>
              <a:t>Messaging</a:t>
            </a:r>
          </a:p>
          <a:p>
            <a:pPr lvl="1"/>
            <a:r>
              <a:rPr lang="en-US" sz="600" dirty="0">
                <a:latin typeface="IBM Plex Sans" panose="020B0503050203000203" pitchFamily="34" charset="77"/>
              </a:rPr>
              <a:t> MQ Advanced for Developers</a:t>
            </a:r>
          </a:p>
          <a:p>
            <a:pPr lvl="1"/>
            <a:r>
              <a:rPr lang="en-US" sz="600" b="1" dirty="0">
                <a:latin typeface="IBM Plex Sans" panose="020B0503050203000203" pitchFamily="34" charset="77"/>
              </a:rPr>
              <a:t> </a:t>
            </a:r>
            <a:r>
              <a:rPr lang="en-US" sz="600" dirty="0" err="1">
                <a:latin typeface="IBM Plex Sans" panose="020B0503050203000203" pitchFamily="34" charset="77"/>
              </a:rPr>
              <a:t>RabbitMQ</a:t>
            </a:r>
            <a:r>
              <a:rPr lang="en-US" sz="600" dirty="0">
                <a:latin typeface="IBM Plex Sans" panose="020B0503050203000203" pitchFamily="34" charset="77"/>
              </a:rPr>
              <a:t> (open source)</a:t>
            </a:r>
          </a:p>
          <a:p>
            <a:endParaRPr lang="en-US" sz="600" b="1" dirty="0">
              <a:latin typeface="IBM Plex Sans" panose="020B0503050203000203" pitchFamily="34" charset="77"/>
            </a:endParaRPr>
          </a:p>
          <a:p>
            <a:r>
              <a:rPr lang="en-US" sz="600" b="1" dirty="0">
                <a:latin typeface="IBM Plex Sans" panose="020B0503050203000203" pitchFamily="34" charset="77"/>
              </a:rPr>
              <a:t>Integration</a:t>
            </a:r>
          </a:p>
          <a:p>
            <a:pPr lvl="1"/>
            <a:r>
              <a:rPr lang="en-US" sz="600" dirty="0">
                <a:latin typeface="IBM Plex Sans" panose="020B0503050203000203" pitchFamily="34" charset="77"/>
              </a:rPr>
              <a:t> IBM Integration Bus for Developers</a:t>
            </a:r>
          </a:p>
          <a:p>
            <a:pPr lvl="1"/>
            <a:r>
              <a:rPr lang="en-US" sz="600" dirty="0">
                <a:latin typeface="IBM Plex Sans" panose="020B0503050203000203" pitchFamily="34" charset="77"/>
              </a:rPr>
              <a:t> IBM DataPower Gateway for Developers</a:t>
            </a:r>
            <a:endParaRPr lang="en-US" sz="600" b="1" dirty="0">
              <a:latin typeface="IBM Plex Sans" panose="020B0503050203000203" pitchFamily="34" charset="77"/>
            </a:endParaRPr>
          </a:p>
          <a:p>
            <a:endParaRPr lang="en-US" sz="600" b="1" dirty="0">
              <a:latin typeface="IBM Plex Sans" panose="020B0503050203000203" pitchFamily="34" charset="77"/>
            </a:endParaRPr>
          </a:p>
          <a:p>
            <a:r>
              <a:rPr lang="en-US" sz="600" b="1" dirty="0">
                <a:latin typeface="IBM Plex Sans" panose="020B0503050203000203" pitchFamily="34" charset="77"/>
              </a:rPr>
              <a:t>Data Services</a:t>
            </a:r>
          </a:p>
          <a:p>
            <a:pPr lvl="1"/>
            <a:r>
              <a:rPr lang="en-US" sz="600" dirty="0">
                <a:latin typeface="IBM Plex Sans" panose="020B0503050203000203" pitchFamily="34" charset="77"/>
              </a:rPr>
              <a:t> IBM Db2 Dev-C</a:t>
            </a:r>
          </a:p>
          <a:p>
            <a:pPr lvl="1"/>
            <a:r>
              <a:rPr lang="en-US" sz="600" dirty="0">
                <a:latin typeface="IBM Plex Sans" panose="020B0503050203000203" pitchFamily="34" charset="77"/>
              </a:rPr>
              <a:t> IBM Db2 Warehouse Dev-C</a:t>
            </a:r>
          </a:p>
          <a:p>
            <a:pPr lvl="1"/>
            <a:r>
              <a:rPr lang="en-US" sz="600" dirty="0">
                <a:latin typeface="IBM Plex Sans" panose="020B0503050203000203" pitchFamily="34" charset="77"/>
              </a:rPr>
              <a:t> IBM Data Server Manager (for Db2 Dev-C)</a:t>
            </a:r>
          </a:p>
          <a:p>
            <a:pPr lvl="1"/>
            <a:r>
              <a:rPr lang="en-US" sz="600" dirty="0">
                <a:latin typeface="IBM Plex Sans" panose="020B0503050203000203" pitchFamily="34" charset="77"/>
              </a:rPr>
              <a:t> IBM Cloudant Developer Edition</a:t>
            </a:r>
          </a:p>
          <a:p>
            <a:pPr lvl="1"/>
            <a:r>
              <a:rPr lang="en-US" sz="600" dirty="0">
                <a:latin typeface="IBM Plex Sans" panose="020B0503050203000203" pitchFamily="34" charset="77"/>
              </a:rPr>
              <a:t> MongoDB (open source)</a:t>
            </a:r>
          </a:p>
          <a:p>
            <a:pPr lvl="1"/>
            <a:r>
              <a:rPr lang="en-US" sz="600" dirty="0">
                <a:latin typeface="IBM Plex Sans" panose="020B0503050203000203" pitchFamily="34" charset="77"/>
              </a:rPr>
              <a:t> PostgreSQL (open source)</a:t>
            </a:r>
          </a:p>
          <a:p>
            <a:pPr lvl="1"/>
            <a:r>
              <a:rPr lang="en-US" sz="600" dirty="0">
                <a:latin typeface="IBM Plex Sans" panose="020B0503050203000203" pitchFamily="34" charset="77"/>
              </a:rPr>
              <a:t> </a:t>
            </a:r>
            <a:r>
              <a:rPr lang="en-US" sz="600" dirty="0" err="1">
                <a:latin typeface="IBM Plex Sans" panose="020B0503050203000203" pitchFamily="34" charset="77"/>
              </a:rPr>
              <a:t>MariaDB</a:t>
            </a:r>
            <a:r>
              <a:rPr lang="en-US" sz="600" dirty="0">
                <a:latin typeface="IBM Plex Sans" panose="020B0503050203000203" pitchFamily="34" charset="77"/>
              </a:rPr>
              <a:t> (open source)</a:t>
            </a:r>
          </a:p>
          <a:p>
            <a:pPr lvl="1"/>
            <a:r>
              <a:rPr lang="en-US" sz="600" dirty="0">
                <a:latin typeface="IBM Plex Sans" panose="020B0503050203000203" pitchFamily="34" charset="77"/>
              </a:rPr>
              <a:t> Galera clustering with MariaDB (open  </a:t>
            </a:r>
          </a:p>
          <a:p>
            <a:pPr lvl="1"/>
            <a:r>
              <a:rPr lang="en-US" sz="600" dirty="0">
                <a:latin typeface="IBM Plex Sans" panose="020B0503050203000203" pitchFamily="34" charset="77"/>
              </a:rPr>
              <a:t> source)</a:t>
            </a:r>
          </a:p>
          <a:p>
            <a:pPr lvl="1"/>
            <a:r>
              <a:rPr lang="en-US" sz="600" dirty="0">
                <a:latin typeface="IBM Plex Sans" panose="020B0503050203000203" pitchFamily="34" charset="77"/>
              </a:rPr>
              <a:t> </a:t>
            </a:r>
            <a:r>
              <a:rPr lang="en-US" sz="600" dirty="0" err="1">
                <a:latin typeface="IBM Plex Sans" panose="020B0503050203000203" pitchFamily="34" charset="77"/>
              </a:rPr>
              <a:t>Redis</a:t>
            </a:r>
            <a:r>
              <a:rPr lang="en-US" sz="600" dirty="0">
                <a:latin typeface="IBM Plex Sans" panose="020B0503050203000203" pitchFamily="34" charset="77"/>
              </a:rPr>
              <a:t> HA Topology (open source)</a:t>
            </a:r>
          </a:p>
          <a:p>
            <a:pPr lvl="1"/>
            <a:endParaRPr lang="en-US" sz="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A00913-AEA8-CE45-9A40-CB0BC0509BF6}"/>
              </a:ext>
            </a:extLst>
          </p:cNvPr>
          <p:cNvSpPr txBox="1"/>
          <p:nvPr/>
        </p:nvSpPr>
        <p:spPr>
          <a:xfrm>
            <a:off x="1513972" y="4949628"/>
            <a:ext cx="5894561" cy="184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algn="ctr">
              <a:defRPr/>
            </a:pPr>
            <a:r>
              <a:rPr lang="en-US" sz="750" i="1" dirty="0">
                <a:solidFill>
                  <a:srgbClr val="000000"/>
                </a:solidFill>
                <a:latin typeface="Arial"/>
              </a:rPr>
              <a:t>Catalog content is not distributed with IBM Cloud Private. Content is distributed separately, licensed under separate terms and conditions.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B5BA99-AC4A-FE4E-A6D0-A53FDF587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2018 IBM Corporation   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981DDB-A42A-4040-830E-9C690C25B1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61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11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9288" y="1097982"/>
            <a:ext cx="6346312" cy="1975418"/>
          </a:xfrm>
        </p:spPr>
        <p:txBody>
          <a:bodyPr/>
          <a:lstStyle/>
          <a:p>
            <a:r>
              <a:rPr lang="en-GB" sz="3600" b="1" dirty="0"/>
              <a:t>IBM Cloud Private </a:t>
            </a:r>
            <a:br>
              <a:rPr lang="en-GB" sz="3600" b="1" dirty="0"/>
            </a:br>
            <a:r>
              <a:rPr lang="en-GB" sz="2800" dirty="0"/>
              <a:t>How does our platform add value?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E517015-1DA5-4E1B-A207-492408141F43}"/>
              </a:ext>
            </a:extLst>
          </p:cNvPr>
          <p:cNvSpPr txBox="1">
            <a:spLocks/>
          </p:cNvSpPr>
          <p:nvPr/>
        </p:nvSpPr>
        <p:spPr>
          <a:xfrm>
            <a:off x="82510" y="40175"/>
            <a:ext cx="7567328" cy="5113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+mj-lt"/>
              </a:rPr>
              <a:t>IBM Cloud Automation Manager on IBM Cloud Private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39CDE-8745-4D8A-A36D-BE934CB8F82D}"/>
              </a:ext>
            </a:extLst>
          </p:cNvPr>
          <p:cNvSpPr txBox="1"/>
          <p:nvPr/>
        </p:nvSpPr>
        <p:spPr>
          <a:xfrm>
            <a:off x="4379135" y="926743"/>
            <a:ext cx="4482087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4" marR="0" lvl="0" indent="-285754" algn="l" defTabSz="685809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-3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Containerized cloud native application </a:t>
            </a:r>
          </a:p>
          <a:p>
            <a:pPr marL="285754" marR="0" lvl="0" indent="-285754" algn="l" defTabSz="685809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-3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Installed into an IBM </a:t>
            </a:r>
            <a:r>
              <a:rPr kumimoji="0" lang="en-US" sz="1800" b="1" i="0" u="none" strike="noStrike" kern="1200" cap="none" spc="-3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Cloud</a:t>
            </a:r>
            <a:r>
              <a:rPr kumimoji="0" lang="en-US" sz="1800" b="0" i="0" u="none" strike="noStrike" kern="1200" cap="none" spc="-3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 Private worker node with a Helm chart</a:t>
            </a:r>
          </a:p>
          <a:p>
            <a:pPr marL="285754" marR="0" lvl="0" indent="-285754" algn="l" defTabSz="685809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-3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Leverages IBM </a:t>
            </a:r>
            <a:r>
              <a:rPr kumimoji="0" lang="en-US" sz="1800" b="1" i="0" u="none" strike="noStrike" kern="1200" cap="none" spc="-3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Cloud</a:t>
            </a:r>
            <a:r>
              <a:rPr kumimoji="0" lang="en-US" sz="1800" b="0" i="0" u="none" strike="noStrike" kern="1200" cap="none" spc="-3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 Private services for enterprise capabilities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534318-928D-4BA4-B9EE-B8912D164018}"/>
              </a:ext>
            </a:extLst>
          </p:cNvPr>
          <p:cNvSpPr/>
          <p:nvPr/>
        </p:nvSpPr>
        <p:spPr>
          <a:xfrm>
            <a:off x="261262" y="3552163"/>
            <a:ext cx="8664254" cy="1243717"/>
          </a:xfrm>
          <a:prstGeom prst="rect">
            <a:avLst/>
          </a:prstGeom>
          <a:solidFill>
            <a:srgbClr val="000E5E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l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11AFA0-6402-40C0-8A08-05AA8FDC61D1}"/>
              </a:ext>
            </a:extLst>
          </p:cNvPr>
          <p:cNvSpPr/>
          <p:nvPr/>
        </p:nvSpPr>
        <p:spPr>
          <a:xfrm>
            <a:off x="302852" y="3600714"/>
            <a:ext cx="1665841" cy="30008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IBM Cloud 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Private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3E0DD6-5B08-4C97-820B-A99959C61C66}"/>
              </a:ext>
            </a:extLst>
          </p:cNvPr>
          <p:cNvSpPr txBox="1"/>
          <p:nvPr/>
        </p:nvSpPr>
        <p:spPr>
          <a:xfrm>
            <a:off x="5634894" y="3939950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Core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56DF0A-716B-474A-A719-1784C7BED7CB}"/>
              </a:ext>
            </a:extLst>
          </p:cNvPr>
          <p:cNvSpPr/>
          <p:nvPr/>
        </p:nvSpPr>
        <p:spPr>
          <a:xfrm>
            <a:off x="5563835" y="4198700"/>
            <a:ext cx="617220" cy="137160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Logging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7701F7-A71A-496C-AC14-FF2E7ECA2896}"/>
              </a:ext>
            </a:extLst>
          </p:cNvPr>
          <p:cNvSpPr/>
          <p:nvPr/>
        </p:nvSpPr>
        <p:spPr>
          <a:xfrm>
            <a:off x="4614318" y="4198700"/>
            <a:ext cx="891540" cy="137160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IAM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51BEB8-1D60-44FA-AD06-EECEAA0494C7}"/>
              </a:ext>
            </a:extLst>
          </p:cNvPr>
          <p:cNvSpPr/>
          <p:nvPr/>
        </p:nvSpPr>
        <p:spPr>
          <a:xfrm>
            <a:off x="4612926" y="4382271"/>
            <a:ext cx="891540" cy="312897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Encryption &amp; Key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474193-CFFF-4EB7-8603-0DD4AB647B39}"/>
              </a:ext>
            </a:extLst>
          </p:cNvPr>
          <p:cNvSpPr/>
          <p:nvPr/>
        </p:nvSpPr>
        <p:spPr>
          <a:xfrm>
            <a:off x="6826878" y="4198700"/>
            <a:ext cx="822960" cy="274320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API &amp; Data Connect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A5AB9D-9001-453C-A1F7-ABB8374E788E}"/>
              </a:ext>
            </a:extLst>
          </p:cNvPr>
          <p:cNvSpPr/>
          <p:nvPr/>
        </p:nvSpPr>
        <p:spPr>
          <a:xfrm>
            <a:off x="6232356" y="4382271"/>
            <a:ext cx="548640" cy="313454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Usage</a:t>
            </a:r>
          </a:p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Metering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AD7934-C6BE-48E0-8170-20964545FBC0}"/>
              </a:ext>
            </a:extLst>
          </p:cNvPr>
          <p:cNvSpPr/>
          <p:nvPr/>
        </p:nvSpPr>
        <p:spPr>
          <a:xfrm>
            <a:off x="5563835" y="4382272"/>
            <a:ext cx="617220" cy="137160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Monitoring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E684BB-405E-4316-BDC5-A6B30D13795E}"/>
              </a:ext>
            </a:extLst>
          </p:cNvPr>
          <p:cNvSpPr/>
          <p:nvPr/>
        </p:nvSpPr>
        <p:spPr>
          <a:xfrm>
            <a:off x="5563835" y="4558010"/>
            <a:ext cx="617220" cy="137160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Event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6712DE-6B85-49AE-AB65-6FF86A815CCD}"/>
              </a:ext>
            </a:extLst>
          </p:cNvPr>
          <p:cNvSpPr/>
          <p:nvPr/>
        </p:nvSpPr>
        <p:spPr>
          <a:xfrm>
            <a:off x="6235960" y="4198700"/>
            <a:ext cx="548640" cy="137160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Audit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8C8A92-ACD6-42E0-A1CE-53D9AE3E477B}"/>
              </a:ext>
            </a:extLst>
          </p:cNvPr>
          <p:cNvSpPr txBox="1"/>
          <p:nvPr/>
        </p:nvSpPr>
        <p:spPr>
          <a:xfrm>
            <a:off x="1825478" y="3939057"/>
            <a:ext cx="1643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Data &amp; Analytics Services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BDBE25-344F-4806-AF97-99439A1CD747}"/>
              </a:ext>
            </a:extLst>
          </p:cNvPr>
          <p:cNvSpPr/>
          <p:nvPr/>
        </p:nvSpPr>
        <p:spPr>
          <a:xfrm>
            <a:off x="1757258" y="4189654"/>
            <a:ext cx="854168" cy="479686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Databases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15315F-1440-41FD-BB23-E14B74C8C2E0}"/>
              </a:ext>
            </a:extLst>
          </p:cNvPr>
          <p:cNvSpPr/>
          <p:nvPr/>
        </p:nvSpPr>
        <p:spPr>
          <a:xfrm>
            <a:off x="2658193" y="4201176"/>
            <a:ext cx="861763" cy="457892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Analytics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AD25B8-B6A6-4D86-8317-093CDF019FBF}"/>
              </a:ext>
            </a:extLst>
          </p:cNvPr>
          <p:cNvSpPr/>
          <p:nvPr/>
        </p:nvSpPr>
        <p:spPr>
          <a:xfrm>
            <a:off x="6829876" y="4535179"/>
            <a:ext cx="819962" cy="159991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Tenant </a:t>
            </a:r>
            <a:r>
              <a:rPr kumimoji="0" lang="en-US" sz="825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Svcs</a:t>
            </a:r>
            <a:endParaRPr kumimoji="0" lang="en-US" sz="82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  <a:sym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B4E7C7-7690-4D4F-AA54-CA3E2E7065A3}"/>
              </a:ext>
            </a:extLst>
          </p:cNvPr>
          <p:cNvSpPr/>
          <p:nvPr/>
        </p:nvSpPr>
        <p:spPr>
          <a:xfrm>
            <a:off x="397160" y="4207450"/>
            <a:ext cx="1143652" cy="466938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Kubernetes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D3EF78-0EB8-4848-9AF8-66F5BAC11254}"/>
              </a:ext>
            </a:extLst>
          </p:cNvPr>
          <p:cNvSpPr txBox="1"/>
          <p:nvPr/>
        </p:nvSpPr>
        <p:spPr>
          <a:xfrm>
            <a:off x="477998" y="3943030"/>
            <a:ext cx="989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Infrastructure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DC2020-084B-44F9-B886-9D9CB113AD71}"/>
              </a:ext>
            </a:extLst>
          </p:cNvPr>
          <p:cNvSpPr/>
          <p:nvPr/>
        </p:nvSpPr>
        <p:spPr>
          <a:xfrm>
            <a:off x="7716790" y="3590414"/>
            <a:ext cx="1124698" cy="1139639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Service 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catalog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B1598C-D711-4C82-A5F8-5A9F9C135261}"/>
              </a:ext>
            </a:extLst>
          </p:cNvPr>
          <p:cNvSpPr txBox="1"/>
          <p:nvPr/>
        </p:nvSpPr>
        <p:spPr>
          <a:xfrm>
            <a:off x="3686474" y="3805265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Multi-cloud</a:t>
            </a:r>
          </a:p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Services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EFCF65-05AD-4215-A271-4B751E36C428}"/>
              </a:ext>
            </a:extLst>
          </p:cNvPr>
          <p:cNvSpPr/>
          <p:nvPr/>
        </p:nvSpPr>
        <p:spPr>
          <a:xfrm>
            <a:off x="3644452" y="4211448"/>
            <a:ext cx="861763" cy="457892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CAM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20AEED4-8114-4FEA-BE5E-657056DCD6E0}"/>
              </a:ext>
            </a:extLst>
          </p:cNvPr>
          <p:cNvCxnSpPr/>
          <p:nvPr/>
        </p:nvCxnSpPr>
        <p:spPr>
          <a:xfrm>
            <a:off x="3950056" y="3104708"/>
            <a:ext cx="539767" cy="1031217"/>
          </a:xfrm>
          <a:prstGeom prst="line">
            <a:avLst/>
          </a:prstGeom>
          <a:ln w="31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1C0CAC5-2921-4CCD-951A-AC7F9A23D5A8}"/>
              </a:ext>
            </a:extLst>
          </p:cNvPr>
          <p:cNvCxnSpPr/>
          <p:nvPr/>
        </p:nvCxnSpPr>
        <p:spPr>
          <a:xfrm>
            <a:off x="820702" y="3128526"/>
            <a:ext cx="2776804" cy="1056753"/>
          </a:xfrm>
          <a:prstGeom prst="line">
            <a:avLst/>
          </a:prstGeom>
          <a:ln w="31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D467DE8-820D-4CB8-BD2B-ECFD4D70AC0F}"/>
              </a:ext>
            </a:extLst>
          </p:cNvPr>
          <p:cNvSpPr txBox="1"/>
          <p:nvPr/>
        </p:nvSpPr>
        <p:spPr>
          <a:xfrm>
            <a:off x="1694542" y="2399790"/>
            <a:ext cx="14318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Arial"/>
              </a:rPr>
              <a:t>Public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Arial"/>
              </a:rPr>
              <a:t>, Private &amp; Hybrid Clouds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  <a:sym typeface="Arial"/>
            </a:endParaRPr>
          </a:p>
        </p:txBody>
      </p:sp>
      <p:sp>
        <p:nvSpPr>
          <p:cNvPr id="28" name="Rounded Rectangle 38">
            <a:extLst>
              <a:ext uri="{FF2B5EF4-FFF2-40B4-BE49-F238E27FC236}">
                <a16:creationId xmlns:a16="http://schemas.microsoft.com/office/drawing/2014/main" id="{C1E7CD15-352D-4B47-A971-1F1E6974B91F}"/>
              </a:ext>
            </a:extLst>
          </p:cNvPr>
          <p:cNvSpPr>
            <a:spLocks noChangeAspect="1"/>
          </p:cNvSpPr>
          <p:nvPr/>
        </p:nvSpPr>
        <p:spPr>
          <a:xfrm>
            <a:off x="692865" y="948933"/>
            <a:ext cx="3257190" cy="2179592"/>
          </a:xfrm>
          <a:prstGeom prst="roundRect">
            <a:avLst>
              <a:gd name="adj" fmla="val 9677"/>
            </a:avLst>
          </a:prstGeom>
          <a:noFill/>
          <a:ln w="31750">
            <a:solidFill>
              <a:srgbClr val="7030A0"/>
            </a:solidFill>
            <a:prstDash val="solid"/>
          </a:ln>
          <a:effectLst>
            <a:softEdge rad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700" b="0" i="0" u="none" strike="noStrike" kern="1200" cap="none" spc="0" normalizeH="0" baseline="0" noProof="0" dirty="0">
              <a:ln>
                <a:noFill/>
              </a:ln>
              <a:solidFill>
                <a:srgbClr val="000E5E"/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  <a:sym typeface="Arial"/>
            </a:endParaRPr>
          </a:p>
        </p:txBody>
      </p:sp>
      <p:sp>
        <p:nvSpPr>
          <p:cNvPr id="29" name="Rounded Rectangle 11">
            <a:extLst>
              <a:ext uri="{FF2B5EF4-FFF2-40B4-BE49-F238E27FC236}">
                <a16:creationId xmlns:a16="http://schemas.microsoft.com/office/drawing/2014/main" id="{7EE3ADD0-A59B-4FE9-B319-82D37336C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703" y="1085522"/>
            <a:ext cx="2476559" cy="74352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solidFill>
              <a:schemeClr val="bg1">
                <a:lumMod val="50000"/>
              </a:schemeClr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81641" tIns="0" rIns="81641" bIns="40821" anchor="t" anchorCtr="0"/>
          <a:lstStyle/>
          <a:p>
            <a:pPr marL="0" marR="0" lvl="0" indent="0" algn="ctr" defTabSz="91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Deployment &amp; Process Orchestration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CB1E4C-39AE-4F99-830F-FB07D9CDD48D}"/>
              </a:ext>
            </a:extLst>
          </p:cNvPr>
          <p:cNvGrpSpPr/>
          <p:nvPr/>
        </p:nvGrpSpPr>
        <p:grpSpPr>
          <a:xfrm>
            <a:off x="1501122" y="1306591"/>
            <a:ext cx="1190031" cy="279826"/>
            <a:chOff x="2357936" y="2075227"/>
            <a:chExt cx="1805617" cy="272771"/>
          </a:xfrm>
        </p:grpSpPr>
        <p:sp>
          <p:nvSpPr>
            <p:cNvPr id="31" name="Process 33">
              <a:extLst>
                <a:ext uri="{FF2B5EF4-FFF2-40B4-BE49-F238E27FC236}">
                  <a16:creationId xmlns:a16="http://schemas.microsoft.com/office/drawing/2014/main" id="{20AE226C-1F03-4ED9-BB96-B80215D9A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470" y="2260291"/>
              <a:ext cx="149670" cy="87707"/>
            </a:xfrm>
            <a:prstGeom prst="flowChartProcess">
              <a:avLst/>
            </a:prstGeom>
            <a:gradFill flip="none" rotWithShape="1">
              <a:gsLst>
                <a:gs pos="0">
                  <a:srgbClr val="0070C0">
                    <a:tint val="66000"/>
                    <a:satMod val="160000"/>
                  </a:srgbClr>
                </a:gs>
                <a:gs pos="50000">
                  <a:srgbClr val="0070C0">
                    <a:tint val="44500"/>
                    <a:satMod val="160000"/>
                  </a:srgbClr>
                </a:gs>
                <a:gs pos="100000">
                  <a:srgbClr val="0070C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0070C0"/>
              </a:solidFill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81641" tIns="40821" rIns="81641" bIns="40821"/>
            <a:lstStyle/>
            <a:p>
              <a:pPr marL="0" marR="0" lvl="0" indent="0" algn="l" defTabSz="91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endParaRPr>
            </a:p>
          </p:txBody>
        </p:sp>
        <p:sp>
          <p:nvSpPr>
            <p:cNvPr id="32" name="Decision 34">
              <a:extLst>
                <a:ext uri="{FF2B5EF4-FFF2-40B4-BE49-F238E27FC236}">
                  <a16:creationId xmlns:a16="http://schemas.microsoft.com/office/drawing/2014/main" id="{243DF938-A951-4BB5-BB3E-62E05F867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9236" y="2172154"/>
              <a:ext cx="150332" cy="87707"/>
            </a:xfrm>
            <a:prstGeom prst="flowChartDecision">
              <a:avLst/>
            </a:prstGeom>
            <a:gradFill flip="none" rotWithShape="1">
              <a:gsLst>
                <a:gs pos="0">
                  <a:srgbClr val="0070C0">
                    <a:tint val="66000"/>
                    <a:satMod val="160000"/>
                  </a:srgbClr>
                </a:gs>
                <a:gs pos="50000">
                  <a:srgbClr val="0070C0">
                    <a:tint val="44500"/>
                    <a:satMod val="160000"/>
                  </a:srgbClr>
                </a:gs>
                <a:gs pos="100000">
                  <a:srgbClr val="0070C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0070C0"/>
              </a:solidFill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81641" tIns="40821" rIns="81641" bIns="40821"/>
            <a:lstStyle/>
            <a:p>
              <a:pPr marL="0" marR="0" lvl="0" indent="0" algn="l" defTabSz="91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endParaRPr>
            </a:p>
          </p:txBody>
        </p:sp>
        <p:sp>
          <p:nvSpPr>
            <p:cNvPr id="33" name="Manual Input 35">
              <a:extLst>
                <a:ext uri="{FF2B5EF4-FFF2-40B4-BE49-F238E27FC236}">
                  <a16:creationId xmlns:a16="http://schemas.microsoft.com/office/drawing/2014/main" id="{C1F35107-DA59-4AC4-98E3-8CC0F370F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936" y="2180058"/>
              <a:ext cx="150332" cy="117372"/>
            </a:xfrm>
            <a:prstGeom prst="flowChartManualInput">
              <a:avLst/>
            </a:prstGeom>
            <a:gradFill flip="none" rotWithShape="1">
              <a:gsLst>
                <a:gs pos="0">
                  <a:srgbClr val="0070C0">
                    <a:tint val="66000"/>
                    <a:satMod val="160000"/>
                  </a:srgbClr>
                </a:gs>
                <a:gs pos="50000">
                  <a:srgbClr val="0070C0">
                    <a:tint val="44500"/>
                    <a:satMod val="160000"/>
                  </a:srgbClr>
                </a:gs>
                <a:gs pos="100000">
                  <a:srgbClr val="0070C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0070C0"/>
              </a:solidFill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81641" tIns="40821" rIns="81641" bIns="40821"/>
            <a:lstStyle/>
            <a:p>
              <a:pPr marL="0" marR="0" lvl="0" indent="0" algn="l" defTabSz="91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endParaRPr>
            </a:p>
          </p:txBody>
        </p:sp>
        <p:sp>
          <p:nvSpPr>
            <p:cNvPr id="34" name="Terminator 37">
              <a:extLst>
                <a:ext uri="{FF2B5EF4-FFF2-40B4-BE49-F238E27FC236}">
                  <a16:creationId xmlns:a16="http://schemas.microsoft.com/office/drawing/2014/main" id="{2CCCB854-FBB4-4012-B8D2-4C5AAA448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652" y="2199047"/>
              <a:ext cx="180133" cy="87707"/>
            </a:xfrm>
            <a:prstGeom prst="flowChartTerminator">
              <a:avLst/>
            </a:prstGeom>
            <a:gradFill flip="none" rotWithShape="1">
              <a:gsLst>
                <a:gs pos="0">
                  <a:srgbClr val="0070C0">
                    <a:tint val="66000"/>
                    <a:satMod val="160000"/>
                  </a:srgbClr>
                </a:gs>
                <a:gs pos="50000">
                  <a:srgbClr val="0070C0">
                    <a:tint val="44500"/>
                    <a:satMod val="160000"/>
                  </a:srgbClr>
                </a:gs>
                <a:gs pos="100000">
                  <a:srgbClr val="0070C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0070C0"/>
              </a:solidFill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81641" tIns="40821" rIns="81641" bIns="40821"/>
            <a:lstStyle/>
            <a:p>
              <a:pPr marL="0" marR="0" lvl="0" indent="0" algn="l" defTabSz="91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endParaRPr>
            </a:p>
          </p:txBody>
        </p:sp>
        <p:cxnSp>
          <p:nvCxnSpPr>
            <p:cNvPr id="35" name="Elbow Connector 41">
              <a:extLst>
                <a:ext uri="{FF2B5EF4-FFF2-40B4-BE49-F238E27FC236}">
                  <a16:creationId xmlns:a16="http://schemas.microsoft.com/office/drawing/2014/main" id="{9DE66041-1AF8-4209-AC48-18EF0B714D7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08268" y="2238744"/>
              <a:ext cx="335201" cy="6540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6" name="Elbow Connector 43">
              <a:extLst>
                <a:ext uri="{FF2B5EF4-FFF2-40B4-BE49-F238E27FC236}">
                  <a16:creationId xmlns:a16="http://schemas.microsoft.com/office/drawing/2014/main" id="{A088FDF9-701E-4DA6-B7D8-3DA7C7EAEDA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93139" y="2237074"/>
              <a:ext cx="231696" cy="6707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7" name="Elbow Connector 45">
              <a:extLst>
                <a:ext uri="{FF2B5EF4-FFF2-40B4-BE49-F238E27FC236}">
                  <a16:creationId xmlns:a16="http://schemas.microsoft.com/office/drawing/2014/main" id="{109E6084-AFAD-499B-8911-1005A4DCB6A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399567" y="2216008"/>
              <a:ext cx="537084" cy="26894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" name="Elbow Connector 47">
              <a:extLst>
                <a:ext uri="{FF2B5EF4-FFF2-40B4-BE49-F238E27FC236}">
                  <a16:creationId xmlns:a16="http://schemas.microsoft.com/office/drawing/2014/main" id="{06565E87-07C7-40FC-A029-C9F541856A1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70281" y="2119081"/>
              <a:ext cx="235675" cy="96926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sp>
          <p:nvSpPr>
            <p:cNvPr id="39" name="Terminator 37">
              <a:extLst>
                <a:ext uri="{FF2B5EF4-FFF2-40B4-BE49-F238E27FC236}">
                  <a16:creationId xmlns:a16="http://schemas.microsoft.com/office/drawing/2014/main" id="{77C2A93E-30E1-468D-9E5B-FBAD9EFD8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1035" y="2075227"/>
              <a:ext cx="222518" cy="87707"/>
            </a:xfrm>
            <a:prstGeom prst="flowChartTerminator">
              <a:avLst/>
            </a:prstGeom>
            <a:gradFill flip="none" rotWithShape="1">
              <a:gsLst>
                <a:gs pos="0">
                  <a:srgbClr val="0070C0">
                    <a:tint val="66000"/>
                    <a:satMod val="160000"/>
                  </a:srgbClr>
                </a:gs>
                <a:gs pos="50000">
                  <a:srgbClr val="0070C0">
                    <a:tint val="44500"/>
                    <a:satMod val="160000"/>
                  </a:srgbClr>
                </a:gs>
                <a:gs pos="100000">
                  <a:srgbClr val="0070C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0070C0"/>
              </a:solidFill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81641" tIns="40821" rIns="81641" bIns="40821"/>
            <a:lstStyle/>
            <a:p>
              <a:pPr marL="0" marR="0" lvl="0" indent="0" algn="l" defTabSz="91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07398C5-9739-4A62-A2AE-908FD44E8723}"/>
              </a:ext>
            </a:extLst>
          </p:cNvPr>
          <p:cNvSpPr/>
          <p:nvPr/>
        </p:nvSpPr>
        <p:spPr>
          <a:xfrm>
            <a:off x="878669" y="1644959"/>
            <a:ext cx="2357022" cy="133233"/>
          </a:xfrm>
          <a:prstGeom prst="rect">
            <a:avLst/>
          </a:prstGeom>
          <a:solidFill>
            <a:srgbClr val="003BC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Flow Engine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E39198C-5065-4B50-B224-F0C4E8C3D46D}"/>
              </a:ext>
            </a:extLst>
          </p:cNvPr>
          <p:cNvSpPr/>
          <p:nvPr/>
        </p:nvSpPr>
        <p:spPr>
          <a:xfrm>
            <a:off x="878667" y="1306591"/>
            <a:ext cx="602844" cy="308645"/>
          </a:xfrm>
          <a:prstGeom prst="rect">
            <a:avLst/>
          </a:prstGeom>
          <a:solidFill>
            <a:srgbClr val="003BC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3</a:t>
            </a:r>
            <a:r>
              <a:rPr kumimoji="1" lang="en-US" sz="600" b="0" i="0" u="none" strike="noStrike" kern="1200" cap="none" spc="0" normalizeH="0" baseline="3000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rd</a:t>
            </a:r>
            <a:r>
              <a:rPr kumimoji="1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 Party Integrations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F6F5EA-D8DD-40E4-AB5C-EDDC56117BB2}"/>
              </a:ext>
            </a:extLst>
          </p:cNvPr>
          <p:cNvSpPr/>
          <p:nvPr/>
        </p:nvSpPr>
        <p:spPr>
          <a:xfrm>
            <a:off x="2720026" y="1306591"/>
            <a:ext cx="515665" cy="308645"/>
          </a:xfrm>
          <a:prstGeom prst="rect">
            <a:avLst/>
          </a:prstGeom>
          <a:solidFill>
            <a:srgbClr val="003BC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Service  </a:t>
            </a:r>
          </a:p>
          <a:p>
            <a:pPr marL="0" marR="0" lvl="0" indent="0" algn="ctr" defTabSz="91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Composer</a:t>
            </a:r>
          </a:p>
        </p:txBody>
      </p:sp>
      <p:sp>
        <p:nvSpPr>
          <p:cNvPr id="43" name="Rounded Rectangle 11">
            <a:extLst>
              <a:ext uri="{FF2B5EF4-FFF2-40B4-BE49-F238E27FC236}">
                <a16:creationId xmlns:a16="http://schemas.microsoft.com/office/drawing/2014/main" id="{7C338FD6-C72C-4437-A8DE-73811766D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703" y="1904066"/>
            <a:ext cx="1216273" cy="735872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bg1">
                <a:lumMod val="50000"/>
              </a:schemeClr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40821" rIns="0" bIns="40821" anchorCtr="1"/>
          <a:lstStyle/>
          <a:p>
            <a:pPr marL="0" marR="0" lvl="0" indent="0" algn="ctr" defTabSz="9143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Template Management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BAFAC70-1D9B-4A6C-8373-8796F83903D3}"/>
              </a:ext>
            </a:extLst>
          </p:cNvPr>
          <p:cNvSpPr/>
          <p:nvPr/>
        </p:nvSpPr>
        <p:spPr>
          <a:xfrm>
            <a:off x="947125" y="2136102"/>
            <a:ext cx="963594" cy="188154"/>
          </a:xfrm>
          <a:prstGeom prst="rect">
            <a:avLst/>
          </a:prstGeom>
          <a:solidFill>
            <a:srgbClr val="003BC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Template API</a:t>
            </a:r>
          </a:p>
        </p:txBody>
      </p:sp>
      <p:sp>
        <p:nvSpPr>
          <p:cNvPr id="45" name="Rounded Rectangle 11">
            <a:extLst>
              <a:ext uri="{FF2B5EF4-FFF2-40B4-BE49-F238E27FC236}">
                <a16:creationId xmlns:a16="http://schemas.microsoft.com/office/drawing/2014/main" id="{8F273BA4-EF97-421A-AB38-7870C799F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721" y="2356962"/>
            <a:ext cx="501056" cy="240605"/>
          </a:xfrm>
          <a:prstGeom prst="roundRect">
            <a:avLst>
              <a:gd name="adj" fmla="val 16667"/>
            </a:avLst>
          </a:prstGeom>
          <a:ln>
            <a:solidFill>
              <a:schemeClr val="bg1">
                <a:lumMod val="50000"/>
              </a:schemeClr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40821" rIns="0" bIns="40821" anchor="ctr" anchorCtr="0"/>
          <a:lstStyle/>
          <a:p>
            <a:pPr marL="0" marR="0" lvl="0" indent="0" algn="ctr" defTabSz="9143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is-IS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Terraform</a:t>
            </a:r>
            <a:endParaRPr kumimoji="1" 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  <a:sym typeface="Arial"/>
            </a:endParaRPr>
          </a:p>
        </p:txBody>
      </p:sp>
      <p:sp>
        <p:nvSpPr>
          <p:cNvPr id="46" name="Rounded Rectangle 11">
            <a:extLst>
              <a:ext uri="{FF2B5EF4-FFF2-40B4-BE49-F238E27FC236}">
                <a16:creationId xmlns:a16="http://schemas.microsoft.com/office/drawing/2014/main" id="{2B6DF0BB-43CF-4AA1-B6DF-1FD48B829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0991" y="1904033"/>
            <a:ext cx="1216273" cy="735872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bg1">
                <a:lumMod val="50000"/>
              </a:schemeClr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40821" rIns="0" bIns="40821" anchorCtr="1"/>
          <a:lstStyle/>
          <a:p>
            <a:pPr marL="0" marR="0" lvl="0" indent="0" algn="l" defTabSz="9143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Instance Management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E9C959-BAED-43E1-80D9-71F80B465661}"/>
              </a:ext>
            </a:extLst>
          </p:cNvPr>
          <p:cNvSpPr/>
          <p:nvPr/>
        </p:nvSpPr>
        <p:spPr>
          <a:xfrm>
            <a:off x="2224879" y="2124353"/>
            <a:ext cx="937604" cy="188154"/>
          </a:xfrm>
          <a:prstGeom prst="rect">
            <a:avLst/>
          </a:prstGeom>
          <a:solidFill>
            <a:srgbClr val="003BC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Workload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1703EB4-B692-433F-B38E-D40F9EEFC0F4}"/>
              </a:ext>
            </a:extLst>
          </p:cNvPr>
          <p:cNvSpPr/>
          <p:nvPr/>
        </p:nvSpPr>
        <p:spPr>
          <a:xfrm>
            <a:off x="2224879" y="2349700"/>
            <a:ext cx="937604" cy="188154"/>
          </a:xfrm>
          <a:prstGeom prst="rect">
            <a:avLst/>
          </a:prstGeom>
          <a:solidFill>
            <a:srgbClr val="003BC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Service</a:t>
            </a:r>
          </a:p>
        </p:txBody>
      </p:sp>
      <p:sp>
        <p:nvSpPr>
          <p:cNvPr id="49" name="Rounded Rectangle 11">
            <a:extLst>
              <a:ext uri="{FF2B5EF4-FFF2-40B4-BE49-F238E27FC236}">
                <a16:creationId xmlns:a16="http://schemas.microsoft.com/office/drawing/2014/main" id="{7A5BA4E7-C177-4F4E-AD65-7E06710E1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356" y="2711329"/>
            <a:ext cx="2905462" cy="28365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67000"/>
                </a:schemeClr>
              </a:gs>
              <a:gs pos="75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bg1">
                <a:lumMod val="50000"/>
              </a:schemeClr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81641" tIns="40821" rIns="81641" bIns="40821" anchor="ctr" anchorCtr="0"/>
          <a:lstStyle/>
          <a:p>
            <a:pPr marL="0" marR="0" lvl="0" indent="0" algn="ctr" defTabSz="9143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IaaS Management</a:t>
            </a:r>
          </a:p>
        </p:txBody>
      </p:sp>
      <p:sp>
        <p:nvSpPr>
          <p:cNvPr id="50" name="Rounded Rectangle 11">
            <a:extLst>
              <a:ext uri="{FF2B5EF4-FFF2-40B4-BE49-F238E27FC236}">
                <a16:creationId xmlns:a16="http://schemas.microsoft.com/office/drawing/2014/main" id="{7493BD00-BE82-44ED-821D-7C1408268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8021" y="2356962"/>
            <a:ext cx="499047" cy="240605"/>
          </a:xfrm>
          <a:prstGeom prst="roundRect">
            <a:avLst>
              <a:gd name="adj" fmla="val 16667"/>
            </a:avLst>
          </a:prstGeom>
          <a:ln>
            <a:solidFill>
              <a:schemeClr val="bg1">
                <a:lumMod val="50000"/>
              </a:schemeClr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40821" rIns="0" bIns="40821" anchor="ctr" anchorCtr="0"/>
          <a:lstStyle/>
          <a:p>
            <a:pPr marL="0" marR="0" lvl="0" indent="0" algn="ctr" defTabSz="9143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is-IS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Helm</a:t>
            </a:r>
            <a:endParaRPr kumimoji="1" 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  <a:sym typeface="Arial"/>
            </a:endParaRPr>
          </a:p>
        </p:txBody>
      </p:sp>
      <p:sp>
        <p:nvSpPr>
          <p:cNvPr id="51" name="Rounded Rectangle 47">
            <a:extLst>
              <a:ext uri="{FF2B5EF4-FFF2-40B4-BE49-F238E27FC236}">
                <a16:creationId xmlns:a16="http://schemas.microsoft.com/office/drawing/2014/main" id="{4AA1CE7A-C198-4667-87D4-B64E298F5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989" y="1085522"/>
            <a:ext cx="461549" cy="1552884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67000"/>
                </a:schemeClr>
              </a:gs>
              <a:gs pos="75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bg1">
                <a:lumMod val="50000"/>
              </a:schemeClr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81641" tIns="40821" rIns="81641" bIns="40821" anchor="ctr" anchorCtr="0"/>
          <a:lstStyle/>
          <a:p>
            <a:pPr marL="0" marR="0" lvl="0" indent="0" algn="ctr" defTabSz="9143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Service &amp; Template </a:t>
            </a:r>
          </a:p>
          <a:p>
            <a:pPr marL="0" marR="0" lvl="0" indent="0" algn="ctr" defTabSz="9143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Library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33B3404-B581-4F5D-AEDD-89843292EE43}"/>
              </a:ext>
            </a:extLst>
          </p:cNvPr>
          <p:cNvGrpSpPr/>
          <p:nvPr/>
        </p:nvGrpSpPr>
        <p:grpSpPr>
          <a:xfrm>
            <a:off x="4440792" y="2945679"/>
            <a:ext cx="4322066" cy="410383"/>
            <a:chOff x="3416669" y="4633566"/>
            <a:chExt cx="4322066" cy="41038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EDC8E0E-BFF1-4EEF-B44B-CD6DA7BB1EB8}"/>
                </a:ext>
              </a:extLst>
            </p:cNvPr>
            <p:cNvGrpSpPr/>
            <p:nvPr/>
          </p:nvGrpSpPr>
          <p:grpSpPr>
            <a:xfrm>
              <a:off x="3416669" y="4638171"/>
              <a:ext cx="687943" cy="393192"/>
              <a:chOff x="2438401" y="4249301"/>
              <a:chExt cx="687943" cy="393192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9763E27-3C14-4CF9-90B1-9021110A254E}"/>
                  </a:ext>
                </a:extLst>
              </p:cNvPr>
              <p:cNvGrpSpPr/>
              <p:nvPr/>
            </p:nvGrpSpPr>
            <p:grpSpPr>
              <a:xfrm>
                <a:off x="2438401" y="4249301"/>
                <a:ext cx="687943" cy="393192"/>
                <a:chOff x="3293149" y="5022842"/>
                <a:chExt cx="8606679" cy="1348760"/>
              </a:xfrm>
            </p:grpSpPr>
            <p:sp>
              <p:nvSpPr>
                <p:cNvPr id="77" name="Cloud 76">
                  <a:extLst>
                    <a:ext uri="{FF2B5EF4-FFF2-40B4-BE49-F238E27FC236}">
                      <a16:creationId xmlns:a16="http://schemas.microsoft.com/office/drawing/2014/main" id="{77D31E74-35D4-440C-B628-6891EE33DBA2}"/>
                    </a:ext>
                  </a:extLst>
                </p:cNvPr>
                <p:cNvSpPr/>
                <p:nvPr/>
              </p:nvSpPr>
              <p:spPr>
                <a:xfrm>
                  <a:off x="3293149" y="5022842"/>
                  <a:ext cx="8606679" cy="1348760"/>
                </a:xfrm>
                <a:prstGeom prst="cloud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BM Plex Sans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3FB855E-BA86-4C3E-BE80-9E64A9AE2776}"/>
                    </a:ext>
                  </a:extLst>
                </p:cNvPr>
                <p:cNvSpPr/>
                <p:nvPr/>
              </p:nvSpPr>
              <p:spPr>
                <a:xfrm>
                  <a:off x="10022115" y="5818749"/>
                  <a:ext cx="764418" cy="29637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BM Plex Sans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A9287041-63AC-4582-B38E-94425C456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14733" y="4379306"/>
                <a:ext cx="365760" cy="13716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29F592C-7D51-499A-BF8B-325A3841B013}"/>
                </a:ext>
              </a:extLst>
            </p:cNvPr>
            <p:cNvGrpSpPr/>
            <p:nvPr/>
          </p:nvGrpSpPr>
          <p:grpSpPr>
            <a:xfrm>
              <a:off x="4194827" y="4642417"/>
              <a:ext cx="640080" cy="391529"/>
              <a:chOff x="3583088" y="4272078"/>
              <a:chExt cx="640080" cy="391529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FEE858D-9C2E-4C3C-B7CC-A967E6CE1FB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583088" y="4272078"/>
                <a:ext cx="640080" cy="391529"/>
                <a:chOff x="3293149" y="5022842"/>
                <a:chExt cx="8606679" cy="1595336"/>
              </a:xfrm>
            </p:grpSpPr>
            <p:sp>
              <p:nvSpPr>
                <p:cNvPr id="73" name="Cloud 72">
                  <a:extLst>
                    <a:ext uri="{FF2B5EF4-FFF2-40B4-BE49-F238E27FC236}">
                      <a16:creationId xmlns:a16="http://schemas.microsoft.com/office/drawing/2014/main" id="{3C862CB6-D6FD-4352-A7E4-3F33F617BFE6}"/>
                    </a:ext>
                  </a:extLst>
                </p:cNvPr>
                <p:cNvSpPr/>
                <p:nvPr/>
              </p:nvSpPr>
              <p:spPr>
                <a:xfrm>
                  <a:off x="3293149" y="5022842"/>
                  <a:ext cx="8606679" cy="1595336"/>
                </a:xfrm>
                <a:prstGeom prst="cloud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BM Plex Sans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7813A063-EC2E-4B29-B2E5-D16208E5CCEB}"/>
                    </a:ext>
                  </a:extLst>
                </p:cNvPr>
                <p:cNvSpPr/>
                <p:nvPr/>
              </p:nvSpPr>
              <p:spPr>
                <a:xfrm>
                  <a:off x="10022115" y="5818749"/>
                  <a:ext cx="764418" cy="29637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BM Plex Sans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B6408AD8-B60A-409C-B108-6EFD588FB1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7842" y="4408928"/>
                <a:ext cx="247519" cy="137160"/>
              </a:xfrm>
              <a:prstGeom prst="rect">
                <a:avLst/>
              </a:prstGeom>
              <a:solidFill>
                <a:schemeClr val="tx2"/>
              </a:solidFill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EE27A42-5597-44E1-9794-8665966D7BBF}"/>
                </a:ext>
              </a:extLst>
            </p:cNvPr>
            <p:cNvGrpSpPr/>
            <p:nvPr/>
          </p:nvGrpSpPr>
          <p:grpSpPr>
            <a:xfrm>
              <a:off x="5652653" y="4649502"/>
              <a:ext cx="640080" cy="391529"/>
              <a:chOff x="4621550" y="4155675"/>
              <a:chExt cx="640080" cy="391529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D99124F7-CB08-43CA-B753-31208A6526B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21550" y="4155675"/>
                <a:ext cx="640080" cy="391529"/>
                <a:chOff x="3293149" y="5022842"/>
                <a:chExt cx="8606679" cy="1595336"/>
              </a:xfrm>
            </p:grpSpPr>
            <p:sp>
              <p:nvSpPr>
                <p:cNvPr id="69" name="Cloud 68">
                  <a:extLst>
                    <a:ext uri="{FF2B5EF4-FFF2-40B4-BE49-F238E27FC236}">
                      <a16:creationId xmlns:a16="http://schemas.microsoft.com/office/drawing/2014/main" id="{D9E18DEB-6986-4FF6-8E17-5EA8B750E762}"/>
                    </a:ext>
                  </a:extLst>
                </p:cNvPr>
                <p:cNvSpPr/>
                <p:nvPr/>
              </p:nvSpPr>
              <p:spPr>
                <a:xfrm>
                  <a:off x="3293149" y="5022842"/>
                  <a:ext cx="8606679" cy="1595336"/>
                </a:xfrm>
                <a:prstGeom prst="cloud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BM Plex Sans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98DD2376-8762-4B9D-AAF9-AE1D3FEB2EFA}"/>
                    </a:ext>
                  </a:extLst>
                </p:cNvPr>
                <p:cNvSpPr/>
                <p:nvPr/>
              </p:nvSpPr>
              <p:spPr>
                <a:xfrm>
                  <a:off x="10022115" y="5818749"/>
                  <a:ext cx="764418" cy="29637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BM Plex Sans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66FDCA25-CB2F-4FE0-9D78-D09D1D3AC2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62413" y="4312860"/>
                <a:ext cx="225552" cy="91440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5B92964-494C-40A2-A7DF-1AD8BDBA20D6}"/>
                </a:ext>
              </a:extLst>
            </p:cNvPr>
            <p:cNvGrpSpPr/>
            <p:nvPr/>
          </p:nvGrpSpPr>
          <p:grpSpPr>
            <a:xfrm>
              <a:off x="6375654" y="4652420"/>
              <a:ext cx="640080" cy="391529"/>
              <a:chOff x="5398334" y="4259067"/>
              <a:chExt cx="640080" cy="391529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F8B16D4-1105-4D20-BE03-8ED7B5AE996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98334" y="4259067"/>
                <a:ext cx="640080" cy="391529"/>
                <a:chOff x="3293149" y="5022842"/>
                <a:chExt cx="8606679" cy="1595336"/>
              </a:xfrm>
            </p:grpSpPr>
            <p:sp>
              <p:nvSpPr>
                <p:cNvPr id="65" name="Cloud 64">
                  <a:extLst>
                    <a:ext uri="{FF2B5EF4-FFF2-40B4-BE49-F238E27FC236}">
                      <a16:creationId xmlns:a16="http://schemas.microsoft.com/office/drawing/2014/main" id="{A5334FA0-5751-454F-B771-617D1350D7B8}"/>
                    </a:ext>
                  </a:extLst>
                </p:cNvPr>
                <p:cNvSpPr/>
                <p:nvPr/>
              </p:nvSpPr>
              <p:spPr>
                <a:xfrm>
                  <a:off x="3293149" y="5022842"/>
                  <a:ext cx="8606679" cy="1595336"/>
                </a:xfrm>
                <a:prstGeom prst="cloud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BM Plex Sans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8671BBB1-3868-43AC-9A68-AFA21CD00BB9}"/>
                    </a:ext>
                  </a:extLst>
                </p:cNvPr>
                <p:cNvSpPr/>
                <p:nvPr/>
              </p:nvSpPr>
              <p:spPr>
                <a:xfrm>
                  <a:off x="10022115" y="5818749"/>
                  <a:ext cx="764418" cy="29637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BM Plex Sans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6D804748-C977-41DF-8245-36486D0E6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1638" y="4334556"/>
                <a:ext cx="205006" cy="228600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6652FFB-EC8F-4A1F-AC63-D9F65D6B4648}"/>
                </a:ext>
              </a:extLst>
            </p:cNvPr>
            <p:cNvGrpSpPr/>
            <p:nvPr/>
          </p:nvGrpSpPr>
          <p:grpSpPr>
            <a:xfrm>
              <a:off x="7098655" y="4633566"/>
              <a:ext cx="640080" cy="391529"/>
              <a:chOff x="6705249" y="4115213"/>
              <a:chExt cx="640080" cy="391529"/>
            </a:xfrm>
          </p:grpSpPr>
          <p:sp>
            <p:nvSpPr>
              <p:cNvPr id="61" name="Cloud 60">
                <a:extLst>
                  <a:ext uri="{FF2B5EF4-FFF2-40B4-BE49-F238E27FC236}">
                    <a16:creationId xmlns:a16="http://schemas.microsoft.com/office/drawing/2014/main" id="{8FF2516D-4C68-41F7-9625-5FEF5A0D4898}"/>
                  </a:ext>
                </a:extLst>
              </p:cNvPr>
              <p:cNvSpPr/>
              <p:nvPr/>
            </p:nvSpPr>
            <p:spPr>
              <a:xfrm>
                <a:off x="6705249" y="4115213"/>
                <a:ext cx="640080" cy="391529"/>
              </a:xfrm>
              <a:prstGeom prst="cloud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pic>
            <p:nvPicPr>
              <p:cNvPr id="62" name="Picture 10" descr="http://ci52.actonsoftware.com/acton/attachment/8432/f-002b/1/-/-/-/-/image.png">
                <a:extLst>
                  <a:ext uri="{FF2B5EF4-FFF2-40B4-BE49-F238E27FC236}">
                    <a16:creationId xmlns:a16="http://schemas.microsoft.com/office/drawing/2014/main" id="{CC6C79F8-28F6-4D5E-9543-A172E565A3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4044" y="4212741"/>
                <a:ext cx="228600" cy="2286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D9FA736-64E7-4D9A-BC5D-D2BB8474A67E}"/>
                </a:ext>
              </a:extLst>
            </p:cNvPr>
            <p:cNvGrpSpPr/>
            <p:nvPr/>
          </p:nvGrpSpPr>
          <p:grpSpPr>
            <a:xfrm>
              <a:off x="4925122" y="4642417"/>
              <a:ext cx="640080" cy="391529"/>
              <a:chOff x="8091802" y="4123702"/>
              <a:chExt cx="640080" cy="391529"/>
            </a:xfrm>
          </p:grpSpPr>
          <p:sp>
            <p:nvSpPr>
              <p:cNvPr id="59" name="Cloud 58">
                <a:extLst>
                  <a:ext uri="{FF2B5EF4-FFF2-40B4-BE49-F238E27FC236}">
                    <a16:creationId xmlns:a16="http://schemas.microsoft.com/office/drawing/2014/main" id="{F34FFFE9-17EC-47B0-A64F-0A5DDF9D36E7}"/>
                  </a:ext>
                </a:extLst>
              </p:cNvPr>
              <p:cNvSpPr/>
              <p:nvPr/>
            </p:nvSpPr>
            <p:spPr>
              <a:xfrm>
                <a:off x="8091802" y="4123702"/>
                <a:ext cx="640080" cy="391529"/>
              </a:xfrm>
              <a:prstGeom prst="cloud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EADD609B-423C-4813-80D1-0D7B7D15E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94503" y="4227640"/>
                <a:ext cx="282917" cy="182880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</p:spPr>
          </p:pic>
        </p:grpSp>
      </p:grpSp>
      <p:sp>
        <p:nvSpPr>
          <p:cNvPr id="79" name="Footer Placeholder 3">
            <a:extLst>
              <a:ext uri="{FF2B5EF4-FFF2-40B4-BE49-F238E27FC236}">
                <a16:creationId xmlns:a16="http://schemas.microsoft.com/office/drawing/2014/main" id="{67BEA555-A620-442C-AE73-F2413D4EBFD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5312" y="4942332"/>
            <a:ext cx="1548162" cy="29114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80" name="Slide Number Placeholder 1">
            <a:extLst>
              <a:ext uri="{FF2B5EF4-FFF2-40B4-BE49-F238E27FC236}">
                <a16:creationId xmlns:a16="http://schemas.microsoft.com/office/drawing/2014/main" id="{BD6CF049-AB34-4D0D-99C2-5B7ADE384F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10523" y="4942332"/>
            <a:ext cx="333477" cy="25617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4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hape 451"/>
          <p:cNvSpPr txBox="1">
            <a:spLocks noChangeArrowheads="1"/>
          </p:cNvSpPr>
          <p:nvPr/>
        </p:nvSpPr>
        <p:spPr bwMode="auto">
          <a:xfrm>
            <a:off x="329036" y="3039164"/>
            <a:ext cx="4481994" cy="2354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lIns="19049" tIns="19049" rIns="19049" bIns="19049" anchor="ctr">
            <a:spAutoFit/>
          </a:bodyPr>
          <a:lstStyle>
            <a:lvl1pPr defTabSz="411163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1pPr>
            <a:lvl2pPr marL="742950" indent="-285750" defTabSz="41116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2pPr>
            <a:lvl3pPr marL="1143000" indent="-228600" defTabSz="41116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3pPr>
            <a:lvl4pPr marL="1600200" indent="-228600" defTabSz="41116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4pPr>
            <a:lvl5pPr marL="2057400" indent="-228600" defTabSz="41116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5pPr>
            <a:lvl6pPr marL="2514600" indent="-228600" defTabSz="4111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6pPr>
            <a:lvl7pPr marL="2971800" indent="-228600" defTabSz="4111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7pPr>
            <a:lvl8pPr marL="3429000" indent="-228600" defTabSz="4111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8pPr>
            <a:lvl9pPr marL="3886200" indent="-228600" defTabSz="4111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9pPr>
          </a:lstStyle>
          <a:p>
            <a:pPr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  <a:sym typeface="Helvetica" charset="0"/>
              </a:rPr>
              <a:t>Most apps today aren’t in containers</a:t>
            </a:r>
          </a:p>
        </p:txBody>
      </p:sp>
      <p:pic>
        <p:nvPicPr>
          <p:cNvPr id="9" name="pasted-image.pdf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110" y="562474"/>
            <a:ext cx="819455" cy="92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75647" y="3997034"/>
            <a:ext cx="6843218" cy="1146466"/>
          </a:xfrm>
          <a:prstGeom prst="rect">
            <a:avLst/>
          </a:prstGeom>
          <a:noFill/>
          <a:ln>
            <a:noFill/>
          </a:ln>
        </p:spPr>
        <p:txBody>
          <a:bodyPr wrap="none" lIns="19049" tIns="19049" rIns="19049" bIns="19049" anchor="ctr">
            <a:spAutoFit/>
          </a:bodyPr>
          <a:lstStyle/>
          <a:p>
            <a:pPr algn="ctr" defTabSz="411163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  <a:t>IBM Transformation Advisor enables insights into existing apps</a:t>
            </a:r>
            <a:b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</a:br>
            <a:b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</a:br>
            <a: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  <a:t>which is part of our </a:t>
            </a:r>
            <a:b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</a:br>
            <a:b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</a:br>
            <a: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  <a:t> universal platform for IBM middleware in containers</a:t>
            </a:r>
            <a:endParaRPr lang="en-US" sz="1800" b="1" dirty="0">
              <a:solidFill>
                <a:schemeClr val="bg2"/>
              </a:solidFill>
              <a:ea typeface="Monaco" charset="0"/>
              <a:cs typeface="Monaco" charset="0"/>
            </a:endParaRPr>
          </a:p>
        </p:txBody>
      </p:sp>
      <p:sp>
        <p:nvSpPr>
          <p:cNvPr id="6" name="Shape 451"/>
          <p:cNvSpPr txBox="1">
            <a:spLocks noChangeArrowheads="1"/>
          </p:cNvSpPr>
          <p:nvPr/>
        </p:nvSpPr>
        <p:spPr bwMode="auto">
          <a:xfrm>
            <a:off x="2192787" y="3472320"/>
            <a:ext cx="6703756" cy="2354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lIns="19049" tIns="19049" rIns="19049" bIns="19049" anchor="ctr">
            <a:spAutoFit/>
          </a:bodyPr>
          <a:lstStyle>
            <a:lvl1pPr defTabSz="411163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1pPr>
            <a:lvl2pPr marL="742950" indent="-285750" defTabSz="41116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2pPr>
            <a:lvl3pPr marL="1143000" indent="-228600" defTabSz="41116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3pPr>
            <a:lvl4pPr marL="1600200" indent="-228600" defTabSz="41116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4pPr>
            <a:lvl5pPr marL="2057400" indent="-228600" defTabSz="41116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5pPr>
            <a:lvl6pPr marL="2514600" indent="-228600" defTabSz="4111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6pPr>
            <a:lvl7pPr marL="2971800" indent="-228600" defTabSz="4111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7pPr>
            <a:lvl8pPr marL="3429000" indent="-228600" defTabSz="4111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8pPr>
            <a:lvl9pPr marL="3886200" indent="-228600" defTabSz="4111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9pPr>
          </a:lstStyle>
          <a:p>
            <a:pPr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mr-IN" altLang="en-US" sz="1600" b="1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  <a:sym typeface="Helvetica" charset="0"/>
              </a:rPr>
              <a:t>…</a:t>
            </a:r>
            <a:r>
              <a:rPr lang="en-US" altLang="en-US" sz="1600" b="1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  <a:sym typeface="Helvetica" charset="0"/>
              </a:rPr>
              <a:t> and customers need help to modernize these workloads</a:t>
            </a:r>
          </a:p>
        </p:txBody>
      </p:sp>
      <p:sp>
        <p:nvSpPr>
          <p:cNvPr id="12" name="Cube 11"/>
          <p:cNvSpPr/>
          <p:nvPr/>
        </p:nvSpPr>
        <p:spPr>
          <a:xfrm>
            <a:off x="1246964" y="626096"/>
            <a:ext cx="869560" cy="1609295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596" y="1222696"/>
            <a:ext cx="869560" cy="430791"/>
          </a:xfrm>
          <a:prstGeom prst="rect">
            <a:avLst/>
          </a:prstGeom>
        </p:spPr>
      </p:pic>
      <p:sp>
        <p:nvSpPr>
          <p:cNvPr id="16" name="Cube 15"/>
          <p:cNvSpPr/>
          <p:nvPr/>
        </p:nvSpPr>
        <p:spPr>
          <a:xfrm>
            <a:off x="2192787" y="418048"/>
            <a:ext cx="869560" cy="1609295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419" y="1069203"/>
            <a:ext cx="869560" cy="4307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416" y="874107"/>
            <a:ext cx="604841" cy="299646"/>
          </a:xfrm>
          <a:prstGeom prst="rect">
            <a:avLst/>
          </a:prstGeom>
        </p:spPr>
      </p:pic>
      <p:pic>
        <p:nvPicPr>
          <p:cNvPr id="19" name="pasted-image.pdf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563" y="761239"/>
            <a:ext cx="819455" cy="92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69" y="1072872"/>
            <a:ext cx="604841" cy="299646"/>
          </a:xfrm>
          <a:prstGeom prst="rect">
            <a:avLst/>
          </a:prstGeom>
        </p:spPr>
      </p:pic>
      <p:pic>
        <p:nvPicPr>
          <p:cNvPr id="21" name="pasted-image.pdf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014" y="995630"/>
            <a:ext cx="819455" cy="92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320" y="1307263"/>
            <a:ext cx="604841" cy="299646"/>
          </a:xfrm>
          <a:prstGeom prst="rect">
            <a:avLst/>
          </a:prstGeom>
        </p:spPr>
      </p:pic>
      <p:cxnSp>
        <p:nvCxnSpPr>
          <p:cNvPr id="3" name="Straight Connector 2"/>
          <p:cNvCxnSpPr>
            <a:stCxn id="7" idx="2"/>
            <a:endCxn id="16386" idx="0"/>
          </p:cNvCxnSpPr>
          <p:nvPr/>
        </p:nvCxnSpPr>
        <p:spPr>
          <a:xfrm>
            <a:off x="1615376" y="1653487"/>
            <a:ext cx="954657" cy="13856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" idx="2"/>
            <a:endCxn id="6" idx="0"/>
          </p:cNvCxnSpPr>
          <p:nvPr/>
        </p:nvCxnSpPr>
        <p:spPr>
          <a:xfrm flipH="1">
            <a:off x="5544665" y="1372518"/>
            <a:ext cx="396625" cy="20998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480503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6A018B3-A7F8-41F2-878E-EBEE68006C1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5312" y="4942332"/>
            <a:ext cx="1548162" cy="29114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8CDE4E4A-0D0F-4D51-8BFA-9A56620EF2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10523" y="4942332"/>
            <a:ext cx="333477" cy="25617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B20DF4-83BB-AA4A-829A-216AA8C13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330" y="251501"/>
            <a:ext cx="1105341" cy="55665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1F89F25-3A91-2749-BE5C-B2F7C2030C98}"/>
              </a:ext>
            </a:extLst>
          </p:cNvPr>
          <p:cNvSpPr txBox="1">
            <a:spLocks/>
          </p:cNvSpPr>
          <p:nvPr/>
        </p:nvSpPr>
        <p:spPr>
          <a:xfrm>
            <a:off x="1294471" y="329812"/>
            <a:ext cx="6555059" cy="5113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indent="0" algn="ctr" defTabSz="457200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2400" b="1">
                <a:solidFill>
                  <a:schemeClr val="bg2"/>
                </a:solidFill>
                <a:latin typeface="IBM Plex Sans SemiBold" panose="020B0503050000000000" pitchFamily="34" charset="77"/>
                <a:ea typeface="Arial" charset="0"/>
                <a:cs typeface="Arial" charset="0"/>
              </a:defRPr>
            </a:lvl1pPr>
            <a:lvl2pPr marL="173038" indent="-173038" defTabSz="45720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>
                <a:ea typeface="Arial" charset="0"/>
                <a:cs typeface="Arial" charset="0"/>
              </a:defRPr>
            </a:lvl2pPr>
            <a:lvl3pPr marL="396875" indent="-173038" defTabSz="45720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>
                <a:ea typeface="Arial" charset="0"/>
                <a:cs typeface="Arial" charset="0"/>
              </a:defRPr>
            </a:lvl3pPr>
            <a:lvl4pPr marL="625475" indent="-168275" defTabSz="45720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>
                <a:ea typeface="Arial" charset="0"/>
                <a:cs typeface="Arial" charset="0"/>
              </a:defRPr>
            </a:lvl4pPr>
            <a:lvl5pPr marL="803275" indent="-173038" defTabSz="45720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>
                <a:ea typeface="Arial" charset="0"/>
                <a:cs typeface="Arial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/>
              <a:t>IBM Transformation Advisor</a:t>
            </a:r>
          </a:p>
        </p:txBody>
      </p:sp>
      <p:sp>
        <p:nvSpPr>
          <p:cNvPr id="11" name="The CTE’s Services OM team will create a better (way to)">
            <a:extLst>
              <a:ext uri="{FF2B5EF4-FFF2-40B4-BE49-F238E27FC236}">
                <a16:creationId xmlns:a16="http://schemas.microsoft.com/office/drawing/2014/main" id="{A15D39BE-DE68-7D44-B01E-C66F58742144}"/>
              </a:ext>
            </a:extLst>
          </p:cNvPr>
          <p:cNvSpPr txBox="1"/>
          <p:nvPr/>
        </p:nvSpPr>
        <p:spPr>
          <a:xfrm>
            <a:off x="1010206" y="804174"/>
            <a:ext cx="7123588" cy="938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>
            <a:spAutoFit/>
          </a:bodyPr>
          <a:lstStyle>
            <a:lvl1pPr>
              <a:defRPr sz="1500">
                <a:solidFill>
                  <a:srgbClr val="395163"/>
                </a:solidFill>
              </a:defRPr>
            </a:lvl1pPr>
          </a:lstStyle>
          <a:p>
            <a:pPr algn="ctr">
              <a:spcBef>
                <a:spcPts val="450"/>
              </a:spcBef>
            </a:pPr>
            <a:r>
              <a:rPr lang="en-US" sz="140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Transformation Advisor is a tool that </a:t>
            </a:r>
            <a:r>
              <a:rPr lang="en-US" sz="1400" b="1" dirty="0">
                <a:solidFill>
                  <a:schemeClr val="bg2"/>
                </a:solidFill>
                <a:latin typeface="IBM Plex Sans SemiBold" panose="020B0503050000000000" pitchFamily="34" charset="77"/>
                <a:cs typeface="Arial" panose="020B0604020202020204" pitchFamily="34" charset="0"/>
              </a:rPr>
              <a:t>consumes information about your WebSphere Environment and Applications. </a:t>
            </a:r>
            <a:r>
              <a:rPr lang="en-US" sz="140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These inputs are combined with rules and insights gained from years of working with WebSphere and WebSphere applications to provide recommendations for your cloud journey.</a:t>
            </a:r>
          </a:p>
        </p:txBody>
      </p:sp>
      <p:sp>
        <p:nvSpPr>
          <p:cNvPr id="12" name="The CTE’s Services OM team will create a better (way to)">
            <a:extLst>
              <a:ext uri="{FF2B5EF4-FFF2-40B4-BE49-F238E27FC236}">
                <a16:creationId xmlns:a16="http://schemas.microsoft.com/office/drawing/2014/main" id="{7012EBCF-B096-0249-BA15-724DABB276DC}"/>
              </a:ext>
            </a:extLst>
          </p:cNvPr>
          <p:cNvSpPr txBox="1"/>
          <p:nvPr/>
        </p:nvSpPr>
        <p:spPr>
          <a:xfrm>
            <a:off x="-230" y="2111797"/>
            <a:ext cx="4977727" cy="73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>
            <a:spAutoFit/>
          </a:bodyPr>
          <a:lstStyle>
            <a:lvl1pPr>
              <a:defRPr sz="1500">
                <a:solidFill>
                  <a:srgbClr val="395163"/>
                </a:solidFill>
              </a:defRPr>
            </a:lvl1pPr>
          </a:lstStyle>
          <a:p>
            <a:pPr marL="445770" lvl="1" indent="-194310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Leverage existing application logic</a:t>
            </a:r>
          </a:p>
          <a:p>
            <a:pPr marL="445770" lvl="1" indent="-194310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Need to accelerate application development and maintenance</a:t>
            </a:r>
          </a:p>
          <a:p>
            <a:pPr marL="445770" lvl="1" indent="-194310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Monolithic applications that are complex and brittle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D54D8A-8DCE-174A-A5F1-C0669E023202}"/>
              </a:ext>
            </a:extLst>
          </p:cNvPr>
          <p:cNvSpPr/>
          <p:nvPr/>
        </p:nvSpPr>
        <p:spPr>
          <a:xfrm>
            <a:off x="384542" y="1820832"/>
            <a:ext cx="15440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spc="300" dirty="0">
                <a:solidFill>
                  <a:srgbClr val="F4AA00"/>
                </a:solidFill>
                <a:latin typeface="IBM Plex Sans SemiBold" panose="020B0503050000000000" pitchFamily="34" charset="77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16" name="The CTE’s Services OM team will create a better (way to)">
            <a:extLst>
              <a:ext uri="{FF2B5EF4-FFF2-40B4-BE49-F238E27FC236}">
                <a16:creationId xmlns:a16="http://schemas.microsoft.com/office/drawing/2014/main" id="{7ED86DAD-B821-F34A-AD61-619C2AD46D38}"/>
              </a:ext>
            </a:extLst>
          </p:cNvPr>
          <p:cNvSpPr txBox="1"/>
          <p:nvPr/>
        </p:nvSpPr>
        <p:spPr>
          <a:xfrm>
            <a:off x="-230" y="3269185"/>
            <a:ext cx="4977727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>
            <a:spAutoFit/>
          </a:bodyPr>
          <a:lstStyle>
            <a:lvl1pPr>
              <a:defRPr sz="1500">
                <a:solidFill>
                  <a:srgbClr val="395163"/>
                </a:solidFill>
              </a:defRPr>
            </a:lvl1pPr>
          </a:lstStyle>
          <a:p>
            <a:pPr marL="445770" lvl="1" indent="-194310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Included and deployed on IBM Cloud Private</a:t>
            </a:r>
          </a:p>
          <a:p>
            <a:pPr marL="445770" lvl="1" indent="-194310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Introspects existing WebSphere Deployments </a:t>
            </a:r>
          </a:p>
          <a:p>
            <a:pPr marL="445770" lvl="1" indent="-194310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THE source of truth</a:t>
            </a:r>
          </a:p>
          <a:p>
            <a:pPr marL="445770" lvl="1" indent="-194310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Provides recommendations for Application Modernization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D0B8D4-4352-E943-8681-4DA08A2C5603}"/>
              </a:ext>
            </a:extLst>
          </p:cNvPr>
          <p:cNvSpPr/>
          <p:nvPr/>
        </p:nvSpPr>
        <p:spPr>
          <a:xfrm>
            <a:off x="384542" y="2978220"/>
            <a:ext cx="12298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spc="300" dirty="0">
                <a:solidFill>
                  <a:srgbClr val="F4AA00"/>
                </a:solidFill>
                <a:latin typeface="IBM Plex Sans SemiBold" panose="020B0503050000000000" pitchFamily="34" charset="77"/>
                <a:cs typeface="Arial" panose="020B0604020202020204" pitchFamily="34" charset="0"/>
              </a:rPr>
              <a:t>BENEFITS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9EEA73-05CE-134B-AA90-EC1E79119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848" y="1851873"/>
            <a:ext cx="3737445" cy="230475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965046" y="4371009"/>
            <a:ext cx="7064432" cy="703267"/>
          </a:xfrm>
          <a:prstGeom prst="rect">
            <a:avLst/>
          </a:prstGeom>
          <a:noFill/>
          <a:ln>
            <a:noFill/>
          </a:ln>
        </p:spPr>
        <p:txBody>
          <a:bodyPr wrap="none" lIns="19049" tIns="19049" rIns="19049" bIns="19049" anchor="ctr">
            <a:spAutoFit/>
          </a:bodyPr>
          <a:lstStyle/>
          <a:p>
            <a:pPr algn="ctr" defTabSz="411163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  <a:t>Enabling app modernization for our existing estates is part of our</a:t>
            </a:r>
            <a:b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</a:br>
            <a:b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</a:br>
            <a: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  <a:t>universal  platform for IBM middleware in containers</a:t>
            </a:r>
            <a:endParaRPr lang="en-US" sz="1800" b="1" dirty="0">
              <a:solidFill>
                <a:schemeClr val="bg2"/>
              </a:solidFill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071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hape 451"/>
          <p:cNvSpPr txBox="1">
            <a:spLocks noChangeArrowheads="1"/>
          </p:cNvSpPr>
          <p:nvPr/>
        </p:nvSpPr>
        <p:spPr bwMode="auto">
          <a:xfrm>
            <a:off x="329036" y="3039164"/>
            <a:ext cx="3617976" cy="2354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lIns="19049" tIns="19049" rIns="19049" bIns="19049" anchor="ctr">
            <a:spAutoFit/>
          </a:bodyPr>
          <a:lstStyle>
            <a:lvl1pPr defTabSz="411163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1pPr>
            <a:lvl2pPr marL="742950" indent="-285750" defTabSz="41116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2pPr>
            <a:lvl3pPr marL="1143000" indent="-228600" defTabSz="41116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3pPr>
            <a:lvl4pPr marL="1600200" indent="-228600" defTabSz="41116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4pPr>
            <a:lvl5pPr marL="2057400" indent="-228600" defTabSz="41116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5pPr>
            <a:lvl6pPr marL="2514600" indent="-228600" defTabSz="4111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6pPr>
            <a:lvl7pPr marL="2971800" indent="-228600" defTabSz="4111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7pPr>
            <a:lvl8pPr marL="3429000" indent="-228600" defTabSz="4111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8pPr>
            <a:lvl9pPr marL="3886200" indent="-228600" defTabSz="4111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9pPr>
          </a:lstStyle>
          <a:p>
            <a:pPr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  <a:sym typeface="Helvetica" charset="0"/>
              </a:rPr>
              <a:t>Transforming innovative ideas</a:t>
            </a:r>
          </a:p>
        </p:txBody>
      </p:sp>
      <p:sp>
        <p:nvSpPr>
          <p:cNvPr id="5" name="Rectangle 4"/>
          <p:cNvSpPr/>
          <p:nvPr/>
        </p:nvSpPr>
        <p:spPr>
          <a:xfrm>
            <a:off x="1597423" y="3945416"/>
            <a:ext cx="5799663" cy="1146466"/>
          </a:xfrm>
          <a:prstGeom prst="rect">
            <a:avLst/>
          </a:prstGeom>
          <a:noFill/>
          <a:ln>
            <a:noFill/>
          </a:ln>
        </p:spPr>
        <p:txBody>
          <a:bodyPr wrap="none" lIns="19049" tIns="19049" rIns="19049" bIns="19049" anchor="ctr">
            <a:spAutoFit/>
          </a:bodyPr>
          <a:lstStyle/>
          <a:p>
            <a:pPr algn="ctr" defTabSz="411163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  <a:t>IBM Microclimate </a:t>
            </a:r>
            <a:r>
              <a:rPr lang="en-US" sz="1800" b="1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  <a:t>enables rapid creation of new apps</a:t>
            </a:r>
            <a:br>
              <a:rPr lang="en-US" sz="1800" b="1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</a:br>
            <a:b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</a:br>
            <a: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  <a:t>which is part of our </a:t>
            </a:r>
            <a:b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</a:br>
            <a:b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</a:br>
            <a: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  <a:t> universal platform for IBM middleware in containers</a:t>
            </a:r>
            <a:endParaRPr lang="en-US" sz="1800" b="1" dirty="0">
              <a:solidFill>
                <a:schemeClr val="bg2"/>
              </a:solidFill>
              <a:ea typeface="Monaco" charset="0"/>
              <a:cs typeface="Monaco" charset="0"/>
            </a:endParaRPr>
          </a:p>
        </p:txBody>
      </p:sp>
      <p:sp>
        <p:nvSpPr>
          <p:cNvPr id="6" name="Shape 451"/>
          <p:cNvSpPr txBox="1">
            <a:spLocks noChangeArrowheads="1"/>
          </p:cNvSpPr>
          <p:nvPr/>
        </p:nvSpPr>
        <p:spPr bwMode="auto">
          <a:xfrm>
            <a:off x="2192787" y="3472320"/>
            <a:ext cx="6210031" cy="2354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lIns="19049" tIns="19049" rIns="19049" bIns="19049" anchor="ctr">
            <a:spAutoFit/>
          </a:bodyPr>
          <a:lstStyle>
            <a:lvl1pPr defTabSz="411163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1pPr>
            <a:lvl2pPr marL="742950" indent="-285750" defTabSz="41116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2pPr>
            <a:lvl3pPr marL="1143000" indent="-228600" defTabSz="41116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3pPr>
            <a:lvl4pPr marL="1600200" indent="-228600" defTabSz="41116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4pPr>
            <a:lvl5pPr marL="2057400" indent="-228600" defTabSz="41116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5pPr>
            <a:lvl6pPr marL="2514600" indent="-228600" defTabSz="4111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6pPr>
            <a:lvl7pPr marL="2971800" indent="-228600" defTabSz="4111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7pPr>
            <a:lvl8pPr marL="3429000" indent="-228600" defTabSz="4111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8pPr>
            <a:lvl9pPr marL="3886200" indent="-228600" defTabSz="4111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9pPr>
          </a:lstStyle>
          <a:p>
            <a:pPr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mr-IN" altLang="en-US" sz="1600" b="1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  <a:sym typeface="Helvetica" charset="0"/>
              </a:rPr>
              <a:t>…</a:t>
            </a:r>
            <a:r>
              <a:rPr lang="en-US" altLang="en-US" sz="1600" b="1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  <a:sym typeface="Helvetica" charset="0"/>
              </a:rPr>
              <a:t> into business value delivered through containers</a:t>
            </a:r>
          </a:p>
        </p:txBody>
      </p:sp>
      <p:cxnSp>
        <p:nvCxnSpPr>
          <p:cNvPr id="3" name="Straight Connector 2"/>
          <p:cNvCxnSpPr>
            <a:endCxn id="16386" idx="0"/>
          </p:cNvCxnSpPr>
          <p:nvPr/>
        </p:nvCxnSpPr>
        <p:spPr>
          <a:xfrm>
            <a:off x="1844162" y="2204883"/>
            <a:ext cx="293862" cy="8342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6" idx="0"/>
          </p:cNvCxnSpPr>
          <p:nvPr/>
        </p:nvCxnSpPr>
        <p:spPr>
          <a:xfrm flipH="1">
            <a:off x="5297803" y="1372518"/>
            <a:ext cx="643517" cy="20998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miley Face 1"/>
          <p:cNvSpPr/>
          <p:nvPr/>
        </p:nvSpPr>
        <p:spPr>
          <a:xfrm>
            <a:off x="5525365" y="1268364"/>
            <a:ext cx="914400" cy="914400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4" name="pasted-image.pdf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27" y="1147647"/>
            <a:ext cx="594122" cy="66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26" name="pasted-image.pdf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003" y="1390999"/>
            <a:ext cx="594122" cy="66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27" name="pasted-image.pdf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293" y="1634343"/>
            <a:ext cx="594122" cy="66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684" y="1143083"/>
            <a:ext cx="1202956" cy="1061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1101168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AB0FB6-B8A0-427E-BCAE-C9CD0326D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118" y="1804030"/>
            <a:ext cx="6991338" cy="2517684"/>
          </a:xfrm>
          <a:prstGeom prst="rect">
            <a:avLst/>
          </a:prstGeom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E790E293-957A-4702-9ABD-284E613E6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956" y="2726718"/>
            <a:ext cx="874411" cy="298309"/>
          </a:xfrm>
          <a:prstGeom prst="rect">
            <a:avLst/>
          </a:prstGeom>
          <a:solidFill>
            <a:srgbClr val="EBEBEB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>
            <a:lvl1pPr defTabSz="412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19F7C5-211A-4068-A37E-DAB183411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750" y="1821506"/>
            <a:ext cx="874410" cy="304477"/>
          </a:xfrm>
          <a:prstGeom prst="rect">
            <a:avLst/>
          </a:prstGeom>
          <a:solidFill>
            <a:srgbClr val="1DB1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72008" tIns="72008" rIns="72008" bIns="72008"/>
          <a:lstStyle>
            <a:lvl1pPr defTabSz="412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9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ICP">
            <a:extLst>
              <a:ext uri="{FF2B5EF4-FFF2-40B4-BE49-F238E27FC236}">
                <a16:creationId xmlns:a16="http://schemas.microsoft.com/office/drawing/2014/main" id="{568C808B-251B-4CA6-80FA-66CDD610B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780" y="1881974"/>
            <a:ext cx="398809" cy="170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>
            <a:lvl1pPr defTabSz="412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000" b="1" dirty="0">
                <a:solidFill>
                  <a:srgbClr val="FFFFFF"/>
                </a:solidFill>
                <a:latin typeface="IBM Plex Sans SemiBold" panose="020B0503050000000000" pitchFamily="34" charset="77"/>
                <a:ea typeface="Helvetica Neue"/>
                <a:cs typeface="Helvetica Neue"/>
                <a:sym typeface="Helvetica Neue"/>
              </a:rPr>
              <a:t>ICP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0EED78-5B38-4739-B951-D01625AC5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749" y="2284036"/>
            <a:ext cx="868618" cy="304477"/>
          </a:xfrm>
          <a:prstGeom prst="rect">
            <a:avLst/>
          </a:prstGeom>
          <a:solidFill>
            <a:srgbClr val="003BC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72008" tIns="72008" rIns="72008" bIns="72008"/>
          <a:lstStyle>
            <a:lvl1pPr defTabSz="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</a:pPr>
            <a:endParaRPr lang="en-US" altLang="en-US" sz="825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Microclimate Local or ICP">
            <a:extLst>
              <a:ext uri="{FF2B5EF4-FFF2-40B4-BE49-F238E27FC236}">
                <a16:creationId xmlns:a16="http://schemas.microsoft.com/office/drawing/2014/main" id="{0F6AFA62-8FE5-46D6-8A85-A55ECAD0F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956" y="2287061"/>
            <a:ext cx="874411" cy="298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>
            <a:lvl1pPr defTabSz="412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675" b="1" dirty="0">
                <a:solidFill>
                  <a:srgbClr val="FFFFFF"/>
                </a:solidFill>
                <a:latin typeface="IBM Plex Sans SemiBold" panose="020B0503050000000000" pitchFamily="34" charset="77"/>
                <a:ea typeface="Helvetica Neue"/>
                <a:cs typeface="Helvetica Neue"/>
                <a:sym typeface="Helvetica Neue"/>
              </a:rPr>
              <a:t>Microclimate Local or ICP</a:t>
            </a:r>
          </a:p>
        </p:txBody>
      </p:sp>
      <p:sp>
        <p:nvSpPr>
          <p:cNvPr id="13" name="Option for 3rd Party">
            <a:extLst>
              <a:ext uri="{FF2B5EF4-FFF2-40B4-BE49-F238E27FC236}">
                <a16:creationId xmlns:a16="http://schemas.microsoft.com/office/drawing/2014/main" id="{D9BC5979-720F-4232-90EC-96EE1A937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237" y="2726846"/>
            <a:ext cx="1007848" cy="298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>
            <a:lvl1pPr defTabSz="412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675" b="1" dirty="0">
                <a:solidFill>
                  <a:srgbClr val="000000"/>
                </a:solidFill>
                <a:latin typeface="IBM Plex Sans SemiBold" panose="020B0503050000000000" pitchFamily="34" charset="77"/>
                <a:ea typeface="Helvetica Neue"/>
                <a:cs typeface="Helvetica Neue"/>
                <a:sym typeface="Helvetica Neue"/>
              </a:rPr>
              <a:t>Option for 3rd Party</a:t>
            </a:r>
          </a:p>
        </p:txBody>
      </p:sp>
      <p:sp>
        <p:nvSpPr>
          <p:cNvPr id="14" name="Legend:">
            <a:extLst>
              <a:ext uri="{FF2B5EF4-FFF2-40B4-BE49-F238E27FC236}">
                <a16:creationId xmlns:a16="http://schemas.microsoft.com/office/drawing/2014/main" id="{609D4736-85F6-45C8-B94B-1508A68D1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749" y="1626554"/>
            <a:ext cx="502061" cy="181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>
            <a:lvl1pPr defTabSz="412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750" b="1" dirty="0">
                <a:solidFill>
                  <a:schemeClr val="bg2"/>
                </a:solidFill>
                <a:latin typeface="IBM Plex Sans SemiBold" panose="020B0503050000000000" pitchFamily="34" charset="77"/>
                <a:ea typeface="Helvetica Neue"/>
                <a:cs typeface="Helvetica Neue"/>
                <a:sym typeface="Helvetica Neue"/>
              </a:rPr>
              <a:t>LEGEND: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D4965637-EB0F-46C2-AE7F-E2E16D6F6CF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5312" y="4942332"/>
            <a:ext cx="1548162" cy="29114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EC7194DA-0F2D-45F9-B793-5DBD5ED3AE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10523" y="4942332"/>
            <a:ext cx="333477" cy="25617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5B814C2-D194-1441-96D0-253DF6FEB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330" y="251501"/>
            <a:ext cx="1105341" cy="55665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F296C4-39A4-384F-9D7D-D07276AAA093}"/>
              </a:ext>
            </a:extLst>
          </p:cNvPr>
          <p:cNvSpPr txBox="1">
            <a:spLocks/>
          </p:cNvSpPr>
          <p:nvPr/>
        </p:nvSpPr>
        <p:spPr>
          <a:xfrm>
            <a:off x="1294471" y="329812"/>
            <a:ext cx="6555059" cy="5113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b="1" dirty="0">
                <a:solidFill>
                  <a:schemeClr val="bg2"/>
                </a:solidFill>
                <a:latin typeface="IBM Plex Sans SemiBold" panose="020B0503050000000000" pitchFamily="34" charset="77"/>
              </a:rPr>
              <a:t>IBM Microclimate</a:t>
            </a:r>
            <a:endParaRPr lang="en-US" sz="2400" i="1" dirty="0">
              <a:solidFill>
                <a:schemeClr val="bg2"/>
              </a:solidFill>
              <a:latin typeface="IBM Plex Sans Light" panose="020B0503050000000000" pitchFamily="34" charset="77"/>
            </a:endParaRPr>
          </a:p>
        </p:txBody>
      </p:sp>
      <p:sp>
        <p:nvSpPr>
          <p:cNvPr id="19" name="The CTE’s Services OM team will create a better (way to)">
            <a:extLst>
              <a:ext uri="{FF2B5EF4-FFF2-40B4-BE49-F238E27FC236}">
                <a16:creationId xmlns:a16="http://schemas.microsoft.com/office/drawing/2014/main" id="{4C14F821-1D97-884C-B4BD-998EC7418AEF}"/>
              </a:ext>
            </a:extLst>
          </p:cNvPr>
          <p:cNvSpPr txBox="1"/>
          <p:nvPr/>
        </p:nvSpPr>
        <p:spPr>
          <a:xfrm>
            <a:off x="1010206" y="804174"/>
            <a:ext cx="7123588" cy="938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>
            <a:spAutoFit/>
          </a:bodyPr>
          <a:lstStyle>
            <a:lvl1pPr>
              <a:defRPr sz="1500">
                <a:solidFill>
                  <a:srgbClr val="395163"/>
                </a:solidFill>
              </a:defRPr>
            </a:lvl1pPr>
          </a:lstStyle>
          <a:p>
            <a:pPr algn="ctr">
              <a:spcBef>
                <a:spcPts val="450"/>
              </a:spcBef>
            </a:pPr>
            <a:r>
              <a:rPr lang="en-US" sz="140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Microclimate is an </a:t>
            </a:r>
            <a:r>
              <a:rPr lang="en-US" sz="1400" b="1" dirty="0">
                <a:solidFill>
                  <a:schemeClr val="bg2"/>
                </a:solidFill>
                <a:latin typeface="IBM Plex Sans SemiBold" panose="020B0503050000000000" pitchFamily="34" charset="77"/>
                <a:cs typeface="Arial" panose="020B0604020202020204" pitchFamily="34" charset="0"/>
              </a:rPr>
              <a:t>end to end development environment that lets you rapidly create, edit, and deploy applications.</a:t>
            </a:r>
            <a:r>
              <a:rPr lang="en-US" sz="140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bg2"/>
                </a:solidFill>
                <a:latin typeface="IBM Plex Sans Light" panose="020B0503050000000000" pitchFamily="34" charset="77"/>
              </a:rPr>
              <a:t>Applications are run in </a:t>
            </a:r>
            <a:r>
              <a:rPr lang="en-US" sz="1400" b="1" dirty="0">
                <a:solidFill>
                  <a:schemeClr val="bg2"/>
                </a:solidFill>
                <a:latin typeface="IBM Plex Sans SemiBold" panose="020B0503050000000000" pitchFamily="34" charset="77"/>
              </a:rPr>
              <a:t>containers</a:t>
            </a:r>
            <a:r>
              <a:rPr lang="en-US" sz="1400" dirty="0">
                <a:solidFill>
                  <a:schemeClr val="bg2"/>
                </a:solidFill>
                <a:latin typeface="IBM Plex Sans Light" panose="020B0503050000000000" pitchFamily="34" charset="77"/>
              </a:rPr>
              <a:t> from day one and can be delivered into production on </a:t>
            </a:r>
            <a:r>
              <a:rPr lang="en-US" sz="1400" b="1" dirty="0">
                <a:solidFill>
                  <a:srgbClr val="F4AA00"/>
                </a:solidFill>
                <a:latin typeface="IBM Plex Sans SemiBold" panose="020B0503050000000000" pitchFamily="34" charset="77"/>
              </a:rPr>
              <a:t>Kubernetes</a:t>
            </a:r>
            <a:r>
              <a:rPr lang="en-US" sz="1400" dirty="0">
                <a:solidFill>
                  <a:schemeClr val="bg2"/>
                </a:solidFill>
                <a:latin typeface="IBM Plex Sans Light" panose="020B0503050000000000" pitchFamily="34" charset="77"/>
              </a:rPr>
              <a:t> through an automated DevOps pipeline using </a:t>
            </a:r>
            <a:r>
              <a:rPr lang="en-US" sz="1400" b="1" dirty="0">
                <a:solidFill>
                  <a:srgbClr val="F4AA00"/>
                </a:solidFill>
                <a:latin typeface="IBM Plex Sans SemiBold" panose="020B0503050000000000" pitchFamily="34" charset="77"/>
              </a:rPr>
              <a:t>Jenkins</a:t>
            </a:r>
            <a:r>
              <a:rPr lang="en-US" sz="1400" dirty="0">
                <a:solidFill>
                  <a:schemeClr val="bg2"/>
                </a:solidFill>
                <a:latin typeface="IBM Plex Sans Light" panose="020B0503050000000000" pitchFamily="34" charset="77"/>
              </a:rPr>
              <a:t>. Microclimate can be installed locally or on </a:t>
            </a:r>
            <a:r>
              <a:rPr lang="en-US" sz="1400" b="1" dirty="0">
                <a:solidFill>
                  <a:srgbClr val="F4AA00"/>
                </a:solidFill>
                <a:latin typeface="IBM Plex Sans SemiBold" panose="020B0503050000000000" pitchFamily="34" charset="77"/>
              </a:rPr>
              <a:t>IBM Cloud Private.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79896" y="4371009"/>
            <a:ext cx="7434726" cy="703267"/>
          </a:xfrm>
          <a:prstGeom prst="rect">
            <a:avLst/>
          </a:prstGeom>
          <a:noFill/>
          <a:ln>
            <a:noFill/>
          </a:ln>
        </p:spPr>
        <p:txBody>
          <a:bodyPr wrap="none" lIns="19049" tIns="19049" rIns="19049" bIns="19049" anchor="ctr">
            <a:spAutoFit/>
          </a:bodyPr>
          <a:lstStyle/>
          <a:p>
            <a:pPr algn="ctr" defTabSz="411163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  <a:t>Providing an integrated </a:t>
            </a:r>
            <a:r>
              <a:rPr lang="en-US" sz="1800" b="1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  <a:t>DevOps experience for all apps is part of our</a:t>
            </a:r>
            <a:br>
              <a:rPr lang="en-US" sz="1800" b="1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</a:br>
            <a:br>
              <a:rPr lang="en-US" sz="1800" b="1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</a:br>
            <a:r>
              <a:rPr lang="en-US" sz="1800" b="1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  <a:t>universal  </a:t>
            </a:r>
            <a: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  <a:t>platform for IBM middleware in containers</a:t>
            </a:r>
            <a:endParaRPr lang="en-US" sz="1800" b="1" dirty="0">
              <a:solidFill>
                <a:schemeClr val="bg2"/>
              </a:solidFill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966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9288" y="1097982"/>
            <a:ext cx="6346312" cy="1975418"/>
          </a:xfrm>
        </p:spPr>
        <p:txBody>
          <a:bodyPr/>
          <a:lstStyle/>
          <a:p>
            <a:r>
              <a:rPr lang="en-GB" sz="3600" b="1" dirty="0"/>
              <a:t>IBM Cloud Private </a:t>
            </a:r>
            <a:br>
              <a:rPr lang="en-GB" sz="3600" b="1" dirty="0"/>
            </a:br>
            <a:r>
              <a:rPr lang="en-GB" sz="2800" dirty="0"/>
              <a:t>is our </a:t>
            </a:r>
            <a:r>
              <a:rPr lang="en-GB" sz="2800" b="1" dirty="0"/>
              <a:t>universal platform</a:t>
            </a:r>
            <a:r>
              <a:rPr lang="en-GB" sz="2800" dirty="0"/>
              <a:t> </a:t>
            </a:r>
            <a:r>
              <a:rPr lang="en-US" sz="2800" dirty="0">
                <a:ea typeface="Monaco" charset="0"/>
                <a:cs typeface="Monaco" charset="0"/>
                <a:sym typeface="Helvetica" charset="0"/>
              </a:rPr>
              <a:t>for IBM middleware in containers</a:t>
            </a:r>
            <a:br>
              <a:rPr lang="en-US" sz="2800" b="1" dirty="0">
                <a:ea typeface="Monaco" charset="0"/>
                <a:cs typeface="Monaco" charset="0"/>
              </a:rPr>
            </a:b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251281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IBM Cloud / © 2018 IBM Corporation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"/>
          <p:cNvGrpSpPr/>
          <p:nvPr/>
        </p:nvGrpSpPr>
        <p:grpSpPr>
          <a:xfrm>
            <a:off x="105770" y="1182210"/>
            <a:ext cx="4862014" cy="3536280"/>
            <a:chOff x="0" y="-165173"/>
            <a:chExt cx="10255036" cy="7177964"/>
          </a:xfrm>
        </p:grpSpPr>
        <p:pic>
          <p:nvPicPr>
            <p:cNvPr id="10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65173"/>
              <a:ext cx="10255036" cy="39675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" name="Rectangle"/>
            <p:cNvSpPr/>
            <p:nvPr/>
          </p:nvSpPr>
          <p:spPr>
            <a:xfrm>
              <a:off x="373565" y="3931212"/>
              <a:ext cx="9473230" cy="1429465"/>
            </a:xfrm>
            <a:prstGeom prst="rect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pic>
          <p:nvPicPr>
            <p:cNvPr id="12" name="pasted-image.tiff" descr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32398" y="3897432"/>
              <a:ext cx="2430089" cy="14580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pasted-image.tiff" descr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718752" y="4335285"/>
              <a:ext cx="2713238" cy="6647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pasted-image.tiff" descr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806003" y="4199027"/>
              <a:ext cx="1296050" cy="9679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" name="Rectangle"/>
            <p:cNvSpPr/>
            <p:nvPr/>
          </p:nvSpPr>
          <p:spPr>
            <a:xfrm>
              <a:off x="338759" y="5563690"/>
              <a:ext cx="9473230" cy="1429463"/>
            </a:xfrm>
            <a:prstGeom prst="rect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pic>
          <p:nvPicPr>
            <p:cNvPr id="16" name="pasted-image.tiff" descr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364855" y="5653290"/>
              <a:ext cx="3421034" cy="9286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Public"/>
            <p:cNvSpPr txBox="1"/>
            <p:nvPr/>
          </p:nvSpPr>
          <p:spPr>
            <a:xfrm>
              <a:off x="1259854" y="5785216"/>
              <a:ext cx="975180" cy="463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288" tIns="14288" rIns="14288" bIns="14288" numCol="1" anchor="ctr">
              <a:noAutofit/>
            </a:bodyPr>
            <a:lstStyle>
              <a:lvl1pPr>
                <a:defRPr sz="2000"/>
              </a:lvl1pPr>
            </a:lstStyle>
            <a:p>
              <a:r>
                <a:rPr sz="1200" dirty="0"/>
                <a:t>Public</a:t>
              </a:r>
            </a:p>
          </p:txBody>
        </p:sp>
        <p:sp>
          <p:nvSpPr>
            <p:cNvPr id="18" name="Private"/>
            <p:cNvSpPr txBox="1"/>
            <p:nvPr/>
          </p:nvSpPr>
          <p:spPr>
            <a:xfrm>
              <a:off x="7913119" y="5785216"/>
              <a:ext cx="1081818" cy="463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288" tIns="14288" rIns="14288" bIns="14288" numCol="1" anchor="ctr">
              <a:noAutofit/>
            </a:bodyPr>
            <a:lstStyle>
              <a:lvl1pPr>
                <a:defRPr sz="2000"/>
              </a:lvl1pPr>
            </a:lstStyle>
            <a:p>
              <a:r>
                <a:rPr sz="1200" dirty="0"/>
                <a:t>Private</a:t>
              </a:r>
            </a:p>
          </p:txBody>
        </p:sp>
        <p:sp>
          <p:nvSpPr>
            <p:cNvPr id="19" name="Hybrid"/>
            <p:cNvSpPr txBox="1"/>
            <p:nvPr/>
          </p:nvSpPr>
          <p:spPr>
            <a:xfrm>
              <a:off x="4598575" y="6549360"/>
              <a:ext cx="1023210" cy="463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288" tIns="14288" rIns="14288" bIns="14288" numCol="1" anchor="ctr">
              <a:noAutofit/>
            </a:bodyPr>
            <a:lstStyle>
              <a:lvl1pPr>
                <a:defRPr sz="2000"/>
              </a:lvl1pPr>
            </a:lstStyle>
            <a:p>
              <a:r>
                <a:rPr sz="1200" dirty="0"/>
                <a:t>Hybrid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05770" y="578057"/>
            <a:ext cx="88731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1" dirty="0"/>
              <a:t>Continuously deliver of a set of runtimes, frameworks, and applications consistently across IBM Public and Private Cloud </a:t>
            </a:r>
          </a:p>
        </p:txBody>
      </p:sp>
      <p:sp>
        <p:nvSpPr>
          <p:cNvPr id="2" name="Rectangle 1"/>
          <p:cNvSpPr/>
          <p:nvPr/>
        </p:nvSpPr>
        <p:spPr>
          <a:xfrm>
            <a:off x="5043088" y="1263584"/>
            <a:ext cx="410091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000" b="1" dirty="0">
                <a:solidFill>
                  <a:srgbClr val="000000"/>
                </a:solidFill>
              </a:rPr>
              <a:t>Priorities</a:t>
            </a:r>
          </a:p>
          <a:p>
            <a:pPr marL="342900" lvl="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Seamless developer experience</a:t>
            </a:r>
          </a:p>
          <a:p>
            <a:pPr marL="342900" lvl="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Application modernization</a:t>
            </a:r>
          </a:p>
          <a:p>
            <a:pPr marL="342900" lvl="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Connect and integrate</a:t>
            </a:r>
          </a:p>
          <a:p>
            <a:pPr marL="342900" lvl="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Data and analytics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7595886" cy="300037"/>
          </a:xfrm>
        </p:spPr>
        <p:txBody>
          <a:bodyPr/>
          <a:lstStyle/>
          <a:p>
            <a:r>
              <a:rPr lang="en-US" sz="2400" dirty="0"/>
              <a:t>IBM Cloud Private: Platform Strategy</a:t>
            </a:r>
          </a:p>
        </p:txBody>
      </p:sp>
    </p:spTree>
    <p:extLst>
      <p:ext uri="{BB962C8B-B14F-4D97-AF65-F5344CB8AC3E}">
        <p14:creationId xmlns:p14="http://schemas.microsoft.com/office/powerpoint/2010/main" val="1033400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70788" y="2101282"/>
            <a:ext cx="2012127" cy="504266"/>
          </a:xfrm>
        </p:spPr>
        <p:txBody>
          <a:bodyPr/>
          <a:lstStyle/>
          <a:p>
            <a:pPr algn="ctr"/>
            <a:r>
              <a:rPr lang="en-GB" sz="3600" b="1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706073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Shape 8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4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Shape 839"/>
          <p:cNvSpPr/>
          <p:nvPr/>
        </p:nvSpPr>
        <p:spPr>
          <a:xfrm>
            <a:off x="1758603" y="477909"/>
            <a:ext cx="1698030" cy="321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l" defTabSz="914400" rtl="0">
              <a:lnSpc>
                <a:spcPct val="90000"/>
              </a:lnSpc>
            </a:pPr>
            <a:r>
              <a:rPr lang="en-US" sz="200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  <a:sym typeface="Arial"/>
              </a:rPr>
              <a:t>Architecture</a:t>
            </a:r>
            <a:endParaRPr sz="2000" dirty="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  <a:sym typeface="Arial"/>
            </a:endParaRPr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>
          <a:xfrm>
            <a:off x="7086602" y="4915379"/>
            <a:ext cx="2057400" cy="228121"/>
          </a:xfrm>
          <a:prstGeom prst="rect">
            <a:avLst/>
          </a:prstGeom>
        </p:spPr>
        <p:txBody>
          <a:bodyPr/>
          <a:lstStyle>
            <a:lvl1pPr defTabSz="685800">
              <a:defRPr sz="1300">
                <a:latin typeface="+mn-lt"/>
                <a:ea typeface="+mn-ea"/>
                <a:cs typeface="+mn-cs"/>
                <a:sym typeface="Helvetica"/>
              </a:defRPr>
            </a:lvl1pPr>
            <a:lvl2pPr defTabSz="685800">
              <a:defRPr sz="1300">
                <a:latin typeface="+mn-lt"/>
                <a:ea typeface="+mn-ea"/>
                <a:cs typeface="+mn-cs"/>
                <a:sym typeface="Helvetica"/>
              </a:defRPr>
            </a:lvl2pPr>
            <a:lvl3pPr defTabSz="685800">
              <a:defRPr sz="1300">
                <a:latin typeface="+mn-lt"/>
                <a:ea typeface="+mn-ea"/>
                <a:cs typeface="+mn-cs"/>
                <a:sym typeface="Helvetica"/>
              </a:defRPr>
            </a:lvl3pPr>
            <a:lvl4pPr defTabSz="685800">
              <a:defRPr sz="1300">
                <a:latin typeface="+mn-lt"/>
                <a:ea typeface="+mn-ea"/>
                <a:cs typeface="+mn-cs"/>
                <a:sym typeface="Helvetica"/>
              </a:defRPr>
            </a:lvl4pPr>
            <a:lvl5pPr defTabSz="685800">
              <a:defRPr sz="1300">
                <a:latin typeface="+mn-lt"/>
                <a:ea typeface="+mn-ea"/>
                <a:cs typeface="+mn-cs"/>
                <a:sym typeface="Helvetica"/>
              </a:defRPr>
            </a:lvl5pPr>
            <a:lvl6pPr defTabSz="685800">
              <a:defRPr sz="1300">
                <a:latin typeface="+mn-lt"/>
                <a:ea typeface="+mn-ea"/>
                <a:cs typeface="+mn-cs"/>
                <a:sym typeface="Helvetica"/>
              </a:defRPr>
            </a:lvl6pPr>
            <a:lvl7pPr defTabSz="685800">
              <a:defRPr sz="1300">
                <a:latin typeface="+mn-lt"/>
                <a:ea typeface="+mn-ea"/>
                <a:cs typeface="+mn-cs"/>
                <a:sym typeface="Helvetica"/>
              </a:defRPr>
            </a:lvl7pPr>
            <a:lvl8pPr defTabSz="685800">
              <a:defRPr sz="1300">
                <a:latin typeface="+mn-lt"/>
                <a:ea typeface="+mn-ea"/>
                <a:cs typeface="+mn-cs"/>
                <a:sym typeface="Helvetica"/>
              </a:defRPr>
            </a:lvl8pPr>
            <a:lvl9pPr defTabSz="685800">
              <a:defRPr sz="1300"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/>
            <a:fld id="{A795528D-3493-5A44-AC84-2826898D75F3}" type="slidenum">
              <a:rPr lang="en-US" sz="800" smtClean="0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pPr algn="r"/>
              <a:t>2</a:t>
            </a:fld>
            <a:endParaRPr lang="en-US" sz="800" dirty="0">
              <a:solidFill>
                <a:srgbClr val="000000"/>
              </a:solidFill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81561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lide title"/>
          <p:cNvSpPr txBox="1">
            <a:spLocks noGrp="1"/>
          </p:cNvSpPr>
          <p:nvPr>
            <p:ph type="body" idx="13"/>
          </p:nvPr>
        </p:nvSpPr>
        <p:spPr>
          <a:xfrm>
            <a:off x="142876" y="128326"/>
            <a:ext cx="8550550" cy="84521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chemeClr val="tx2"/>
                </a:solidFill>
                <a:latin typeface="IBM Plex Sans" charset="0"/>
                <a:ea typeface="IBM Plex Sans" charset="0"/>
                <a:cs typeface="IBM Plex Sans" charset="0"/>
              </a:rPr>
              <a:t>IBM offers the complete spectrum of cloud deployment models to support clients wherever they are in  their Cloud Journey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07" y="1264915"/>
            <a:ext cx="789934" cy="5816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sp>
        <p:nvSpPr>
          <p:cNvPr id="40" name="Rectangle 39"/>
          <p:cNvSpPr/>
          <p:nvPr/>
        </p:nvSpPr>
        <p:spPr>
          <a:xfrm>
            <a:off x="1024702" y="1430680"/>
            <a:ext cx="206017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71478">
              <a:spcBef>
                <a:spcPts val="834"/>
              </a:spcBef>
            </a:pPr>
            <a:r>
              <a:rPr lang="en-US" sz="1250" b="1" kern="0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  <a:sym typeface="Helvetica"/>
              </a:rPr>
              <a:t>Choice with consistency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9" y="1904954"/>
            <a:ext cx="794527" cy="62760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08" y="2591004"/>
            <a:ext cx="780974" cy="59020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207" y="3889567"/>
            <a:ext cx="789934" cy="65340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07" y="3239645"/>
            <a:ext cx="794526" cy="59148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sp>
        <p:nvSpPr>
          <p:cNvPr id="45" name="Rectangle 44"/>
          <p:cNvSpPr/>
          <p:nvPr/>
        </p:nvSpPr>
        <p:spPr>
          <a:xfrm>
            <a:off x="1024702" y="2093724"/>
            <a:ext cx="1566454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71478">
              <a:spcBef>
                <a:spcPts val="834"/>
              </a:spcBef>
            </a:pPr>
            <a:r>
              <a:rPr lang="en-US" sz="1250" b="1" kern="0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  <a:sym typeface="Helvetica"/>
              </a:rPr>
              <a:t>Hybrid integration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024702" y="2761070"/>
            <a:ext cx="175560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71478">
              <a:spcBef>
                <a:spcPts val="834"/>
              </a:spcBef>
            </a:pPr>
            <a:r>
              <a:rPr lang="en-US" sz="1250" b="1" kern="0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  <a:sym typeface="Helvetica"/>
              </a:rPr>
              <a:t>DevOps productivity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024702" y="4091234"/>
            <a:ext cx="167385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71478">
              <a:spcBef>
                <a:spcPts val="834"/>
              </a:spcBef>
            </a:pPr>
            <a:r>
              <a:rPr lang="en-US" sz="1250" b="1" kern="0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  <a:sym typeface="Helvetica"/>
              </a:rPr>
              <a:t>Cognitive solutions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024701" y="3314172"/>
            <a:ext cx="178622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71478">
              <a:spcBef>
                <a:spcPts val="834"/>
              </a:spcBef>
            </a:pPr>
            <a:r>
              <a:rPr lang="en-US" sz="1250" b="1" kern="0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  <a:sym typeface="Helvetica"/>
              </a:rPr>
              <a:t>Powerful, accessible  data and analytics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333954" y="1264915"/>
            <a:ext cx="1571349" cy="2713911"/>
          </a:xfrm>
          <a:prstGeom prst="rect">
            <a:avLst/>
          </a:prstGeom>
          <a:solidFill>
            <a:schemeClr val="tx1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kern="0">
              <a:solidFill>
                <a:srgbClr val="FFFFFF"/>
              </a:solidFill>
              <a:ea typeface="Arial" charset="0"/>
              <a:cs typeface="Arial" charset="0"/>
              <a:sym typeface="Helvetic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285778" y="1264915"/>
            <a:ext cx="1571349" cy="2713911"/>
          </a:xfrm>
          <a:prstGeom prst="rect">
            <a:avLst/>
          </a:prstGeom>
          <a:solidFill>
            <a:schemeClr val="tx1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kern="0">
              <a:solidFill>
                <a:srgbClr val="FFFFFF"/>
              </a:solidFill>
              <a:ea typeface="Arial" charset="0"/>
              <a:cs typeface="Arial" charset="0"/>
              <a:sym typeface="Helvetic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203298" y="1264915"/>
            <a:ext cx="1571349" cy="2713911"/>
          </a:xfrm>
          <a:prstGeom prst="rect">
            <a:avLst/>
          </a:prstGeom>
          <a:solidFill>
            <a:schemeClr val="tx1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kern="0">
              <a:solidFill>
                <a:srgbClr val="FFFFFF"/>
              </a:solidFill>
              <a:ea typeface="Arial" charset="0"/>
              <a:cs typeface="Arial" charset="0"/>
              <a:sym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48785" y="2868721"/>
            <a:ext cx="144342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50800" rIns="0" bIns="50800" numCol="1" spcCol="38100" rtlCol="0" anchor="t">
            <a:spAutoFit/>
          </a:bodyPr>
          <a:lstStyle/>
          <a:p>
            <a:pPr algn="ctr" defTabSz="546100" hangingPunct="0"/>
            <a:r>
              <a:rPr lang="en-US" sz="1400" kern="0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  <a:sym typeface="Helvetica Neue Light"/>
              </a:rPr>
              <a:t>Behind the firewall for the most demanding workloads</a:t>
            </a:r>
            <a:endParaRPr lang="en-US" sz="1400" b="1" kern="0">
              <a:solidFill>
                <a:srgbClr val="FFFFFF"/>
              </a:solidFill>
              <a:latin typeface="IBM Plex Sans Text" charset="0"/>
              <a:ea typeface="IBM Plex Sans Text" charset="0"/>
              <a:cs typeface="IBM Plex Sans Text" charset="0"/>
              <a:sym typeface="Helvetica Neue Light"/>
            </a:endParaRPr>
          </a:p>
        </p:txBody>
      </p:sp>
      <p:sp>
        <p:nvSpPr>
          <p:cNvPr id="24" name="Shape 129"/>
          <p:cNvSpPr/>
          <p:nvPr/>
        </p:nvSpPr>
        <p:spPr>
          <a:xfrm>
            <a:off x="7218256" y="2465144"/>
            <a:ext cx="1549134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ctr" defTabSz="815975">
              <a:defRPr sz="1100"/>
            </a:lvl1pPr>
          </a:lstStyle>
          <a:p>
            <a:r>
              <a:rPr lang="en-US" sz="1800" kern="0">
                <a:solidFill>
                  <a:srgbClr val="FFFFFF"/>
                </a:solidFill>
                <a:latin typeface="IBM Plex Sans Text" charset="0"/>
                <a:ea typeface="IBM Plex Sans Text" charset="0"/>
                <a:cs typeface="IBM Plex Sans Text" charset="0"/>
                <a:sym typeface="Helvetica"/>
              </a:rPr>
              <a:t>PRIVATE</a:t>
            </a:r>
            <a:endParaRPr sz="1800" kern="0">
              <a:solidFill>
                <a:srgbClr val="FFFFFF"/>
              </a:solidFill>
              <a:latin typeface="IBM Plex Sans Text" charset="0"/>
              <a:ea typeface="IBM Plex Sans Text" charset="0"/>
              <a:cs typeface="IBM Plex Sans Text" charset="0"/>
              <a:sym typeface="Helvetica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049" y="1469381"/>
            <a:ext cx="419100" cy="628650"/>
          </a:xfrm>
          <a:prstGeom prst="rect">
            <a:avLst/>
          </a:prstGeom>
          <a:ln>
            <a:noFill/>
          </a:ln>
        </p:spPr>
      </p:pic>
      <p:sp>
        <p:nvSpPr>
          <p:cNvPr id="27" name="TextBox 26"/>
          <p:cNvSpPr txBox="1"/>
          <p:nvPr/>
        </p:nvSpPr>
        <p:spPr>
          <a:xfrm>
            <a:off x="3523108" y="2868721"/>
            <a:ext cx="1179519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50800" rIns="0" bIns="50800" numCol="1" spcCol="38100" rtlCol="0" anchor="t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kern="0" dirty="0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  <a:sym typeface="Helvetica Neue Light"/>
              </a:rPr>
              <a:t>Maximize on cloud agility and economics</a:t>
            </a:r>
          </a:p>
        </p:txBody>
      </p:sp>
      <p:sp>
        <p:nvSpPr>
          <p:cNvPr id="28" name="Shape 129"/>
          <p:cNvSpPr/>
          <p:nvPr/>
        </p:nvSpPr>
        <p:spPr>
          <a:xfrm>
            <a:off x="3292961" y="2467934"/>
            <a:ext cx="161234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ctr" defTabSz="815975">
              <a:defRPr sz="1100"/>
            </a:lvl1pPr>
          </a:lstStyle>
          <a:p>
            <a:r>
              <a:rPr lang="en-US" sz="1800" kern="0" dirty="0">
                <a:solidFill>
                  <a:srgbClr val="FFFFFF">
                    <a:lumMod val="20000"/>
                    <a:lumOff val="80000"/>
                  </a:srgbClr>
                </a:solidFill>
                <a:latin typeface="IBM Plex Sans Text" charset="0"/>
                <a:ea typeface="IBM Plex Sans Text" charset="0"/>
                <a:cs typeface="IBM Plex Sans Text" charset="0"/>
                <a:sym typeface="Helvetica"/>
              </a:rPr>
              <a:t>PUBLIC</a:t>
            </a:r>
            <a:endParaRPr sz="1800" kern="0" dirty="0">
              <a:solidFill>
                <a:srgbClr val="FFFFFF">
                  <a:lumMod val="20000"/>
                  <a:lumOff val="80000"/>
                </a:srgbClr>
              </a:solidFill>
              <a:latin typeface="IBM Plex Sans Text" charset="0"/>
              <a:ea typeface="IBM Plex Sans Text" charset="0"/>
              <a:cs typeface="IBM Plex Sans Text" charset="0"/>
              <a:sym typeface="Helvetica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0277" y="1552313"/>
            <a:ext cx="628650" cy="59055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405657" y="2881298"/>
            <a:ext cx="136543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50800" rIns="0" bIns="50800" numCol="1" spcCol="38100" rtlCol="0" anchor="t">
            <a:spAutoFit/>
          </a:bodyPr>
          <a:lstStyle/>
          <a:p>
            <a:pPr algn="ctr" defTabSz="546100" hangingPunct="0"/>
            <a:r>
              <a:rPr lang="en-US" sz="1400" kern="0" dirty="0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  <a:sym typeface="Helvetica Neue Light"/>
              </a:rPr>
              <a:t>Public cloud benefits, with dedicated infrastructure</a:t>
            </a:r>
            <a:endParaRPr lang="en-US" sz="1400" b="1" kern="0" dirty="0">
              <a:solidFill>
                <a:srgbClr val="FFFFFF"/>
              </a:solidFill>
              <a:latin typeface="IBM Plex Sans Text" charset="0"/>
              <a:ea typeface="IBM Plex Sans Text" charset="0"/>
              <a:cs typeface="IBM Plex Sans Text" charset="0"/>
              <a:sym typeface="Helvetica Neue Light"/>
            </a:endParaRPr>
          </a:p>
        </p:txBody>
      </p:sp>
      <p:sp>
        <p:nvSpPr>
          <p:cNvPr id="32" name="Shape 129"/>
          <p:cNvSpPr/>
          <p:nvPr/>
        </p:nvSpPr>
        <p:spPr>
          <a:xfrm>
            <a:off x="5274539" y="2465144"/>
            <a:ext cx="1582588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ctr" defTabSz="815975">
              <a:defRPr sz="1100"/>
            </a:lvl1pPr>
          </a:lstStyle>
          <a:p>
            <a:r>
              <a:rPr lang="en-US" sz="1800" kern="0">
                <a:solidFill>
                  <a:srgbClr val="FFFFFF"/>
                </a:solidFill>
                <a:latin typeface="IBM Plex Sans Text" charset="0"/>
                <a:ea typeface="IBM Plex Sans Text" charset="0"/>
                <a:cs typeface="IBM Plex Sans Text" charset="0"/>
                <a:sym typeface="Helvetica"/>
              </a:rPr>
              <a:t>DEDICATED</a:t>
            </a:r>
            <a:endParaRPr sz="1800" kern="0">
              <a:solidFill>
                <a:srgbClr val="FFFFFF"/>
              </a:solidFill>
              <a:latin typeface="IBM Plex Sans Text" charset="0"/>
              <a:ea typeface="IBM Plex Sans Text" charset="0"/>
              <a:cs typeface="IBM Plex Sans Text" charset="0"/>
              <a:sym typeface="Helvetica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427" y="1469381"/>
            <a:ext cx="609600" cy="628650"/>
          </a:xfrm>
          <a:prstGeom prst="rect">
            <a:avLst/>
          </a:prstGeom>
        </p:spPr>
      </p:pic>
      <p:sp>
        <p:nvSpPr>
          <p:cNvPr id="54" name="Slide Number Placeholder 3"/>
          <p:cNvSpPr txBox="1">
            <a:spLocks/>
          </p:cNvSpPr>
          <p:nvPr/>
        </p:nvSpPr>
        <p:spPr>
          <a:xfrm>
            <a:off x="7042040" y="4911688"/>
            <a:ext cx="2057400" cy="201332"/>
          </a:xfrm>
          <a:prstGeom prst="rect">
            <a:avLst/>
          </a:prstGeom>
        </p:spPr>
        <p:txBody>
          <a:bodyPr/>
          <a:lstStyle>
            <a:lvl1pPr defTabSz="685800">
              <a:defRPr sz="1300">
                <a:latin typeface="+mn-lt"/>
                <a:ea typeface="+mn-ea"/>
                <a:cs typeface="+mn-cs"/>
                <a:sym typeface="Helvetica"/>
              </a:defRPr>
            </a:lvl1pPr>
            <a:lvl2pPr defTabSz="685800">
              <a:defRPr sz="1300">
                <a:latin typeface="+mn-lt"/>
                <a:ea typeface="+mn-ea"/>
                <a:cs typeface="+mn-cs"/>
                <a:sym typeface="Helvetica"/>
              </a:defRPr>
            </a:lvl2pPr>
            <a:lvl3pPr defTabSz="685800">
              <a:defRPr sz="1300">
                <a:latin typeface="+mn-lt"/>
                <a:ea typeface="+mn-ea"/>
                <a:cs typeface="+mn-cs"/>
                <a:sym typeface="Helvetica"/>
              </a:defRPr>
            </a:lvl3pPr>
            <a:lvl4pPr defTabSz="685800">
              <a:defRPr sz="1300">
                <a:latin typeface="+mn-lt"/>
                <a:ea typeface="+mn-ea"/>
                <a:cs typeface="+mn-cs"/>
                <a:sym typeface="Helvetica"/>
              </a:defRPr>
            </a:lvl4pPr>
            <a:lvl5pPr defTabSz="685800">
              <a:defRPr sz="1300">
                <a:latin typeface="+mn-lt"/>
                <a:ea typeface="+mn-ea"/>
                <a:cs typeface="+mn-cs"/>
                <a:sym typeface="Helvetica"/>
              </a:defRPr>
            </a:lvl5pPr>
            <a:lvl6pPr defTabSz="685800">
              <a:defRPr sz="1300">
                <a:latin typeface="+mn-lt"/>
                <a:ea typeface="+mn-ea"/>
                <a:cs typeface="+mn-cs"/>
                <a:sym typeface="Helvetica"/>
              </a:defRPr>
            </a:lvl6pPr>
            <a:lvl7pPr defTabSz="685800">
              <a:defRPr sz="1300">
                <a:latin typeface="+mn-lt"/>
                <a:ea typeface="+mn-ea"/>
                <a:cs typeface="+mn-cs"/>
                <a:sym typeface="Helvetica"/>
              </a:defRPr>
            </a:lvl7pPr>
            <a:lvl8pPr defTabSz="685800">
              <a:defRPr sz="1300">
                <a:latin typeface="+mn-lt"/>
                <a:ea typeface="+mn-ea"/>
                <a:cs typeface="+mn-cs"/>
                <a:sym typeface="Helvetica"/>
              </a:defRPr>
            </a:lvl8pPr>
            <a:lvl9pPr defTabSz="685800">
              <a:defRPr sz="1300"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/>
            <a:fld id="{86CB4B4D-7CA3-9044-876B-883B54F8677D}" type="slidenum">
              <a:rPr lang="uk-UA" sz="800" kern="0" smtClean="0">
                <a:solidFill>
                  <a:srgbClr val="FFFFFF"/>
                </a:solidFill>
              </a:rPr>
              <a:pPr algn="r"/>
              <a:t>3</a:t>
            </a:fld>
            <a:endParaRPr lang="uk-UA" sz="800" kern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3954" y="4072809"/>
            <a:ext cx="5440693" cy="7057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  <a:sym typeface="Helvetica"/>
              </a:rPr>
              <a:t>Seamless Experience</a:t>
            </a:r>
          </a:p>
          <a:p>
            <a:pPr algn="ctr"/>
            <a:r>
              <a:rPr lang="en-US" sz="1400" kern="0" dirty="0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  <a:sym typeface="Helvetica Neue Light"/>
              </a:rPr>
              <a:t>Regardless of which combination you choose, you get a single, seamless experience.</a:t>
            </a:r>
            <a:r>
              <a:rPr lang="en-US" sz="1400" b="1" kern="0" dirty="0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  <a:sym typeface="Helvetic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408911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16692" y="656056"/>
            <a:ext cx="8280467" cy="4340452"/>
          </a:xfrm>
          <a:prstGeom prst="roundRect">
            <a:avLst/>
          </a:prstGeom>
          <a:solidFill>
            <a:srgbClr val="FEFEFE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685698" eaLnBrk="0" hangingPunct="0"/>
            <a:endParaRPr lang="en-US" sz="2000" kern="0">
              <a:solidFill>
                <a:prstClr val="white"/>
              </a:solidFill>
              <a:latin typeface="IBM Plex Sans" charset="0"/>
              <a:ea typeface="IBM Plex Sans" charset="0"/>
              <a:cs typeface="IBM Plex Sans" charset="0"/>
              <a:sym typeface="Helvetica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454460" y="4525946"/>
            <a:ext cx="3019102" cy="350915"/>
          </a:xfrm>
          <a:prstGeom prst="roundRect">
            <a:avLst/>
          </a:prstGeom>
          <a:solidFill>
            <a:srgbClr val="0070C0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latinLnBrk="1" hangingPunct="0"/>
            <a:endParaRPr lang="en-US" sz="1100" kern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457815" y="1788184"/>
            <a:ext cx="3019102" cy="212391"/>
          </a:xfrm>
          <a:prstGeom prst="roundRect">
            <a:avLst/>
          </a:prstGeom>
          <a:solidFill>
            <a:srgbClr val="0070C0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latinLnBrk="1" hangingPunct="0"/>
            <a:endParaRPr lang="en-US" sz="1100" kern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52325" y="2026252"/>
            <a:ext cx="3019102" cy="212391"/>
          </a:xfrm>
          <a:prstGeom prst="roundRect">
            <a:avLst/>
          </a:prstGeom>
          <a:solidFill>
            <a:srgbClr val="0070C0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latinLnBrk="1" hangingPunct="0"/>
            <a:endParaRPr lang="en-US" sz="1100" kern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452326" y="2891195"/>
            <a:ext cx="3019101" cy="280764"/>
          </a:xfrm>
          <a:prstGeom prst="roundRect">
            <a:avLst/>
          </a:prstGeom>
          <a:solidFill>
            <a:srgbClr val="0070C0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latinLnBrk="1" hangingPunct="0"/>
            <a:endParaRPr lang="en-US" sz="1100" kern="0">
              <a:solidFill>
                <a:srgbClr val="000000"/>
              </a:solidFill>
              <a:sym typeface="Helvetic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43338" y="3148203"/>
            <a:ext cx="3019102" cy="698421"/>
            <a:chOff x="87275" y="2643786"/>
            <a:chExt cx="3510874" cy="883685"/>
          </a:xfrm>
        </p:grpSpPr>
        <p:sp>
          <p:nvSpPr>
            <p:cNvPr id="9" name="Rounded Rectangle 8"/>
            <p:cNvSpPr/>
            <p:nvPr/>
          </p:nvSpPr>
          <p:spPr>
            <a:xfrm>
              <a:off x="87275" y="2643786"/>
              <a:ext cx="3510874" cy="841893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4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latinLnBrk="1" hangingPunct="0"/>
              <a:endParaRPr lang="en-US" sz="1100" kern="0">
                <a:solidFill>
                  <a:srgbClr val="000000"/>
                </a:solidFill>
                <a:sym typeface="Helvetica"/>
              </a:endParaRPr>
            </a:p>
          </p:txBody>
        </p:sp>
        <p:sp>
          <p:nvSpPr>
            <p:cNvPr id="10" name="Shape 577"/>
            <p:cNvSpPr/>
            <p:nvPr/>
          </p:nvSpPr>
          <p:spPr>
            <a:xfrm>
              <a:off x="1199948" y="3071561"/>
              <a:ext cx="415342" cy="194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defRPr sz="1800"/>
              </a:pPr>
              <a:r>
                <a:rPr sz="5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API Cnnect</a:t>
              </a:r>
              <a:endParaRPr sz="1400" kern="0">
                <a:solidFill>
                  <a:srgbClr val="000000"/>
                </a:solidFill>
                <a:sym typeface="Helvetica Neue"/>
              </a:endParaRPr>
            </a:p>
            <a:p>
              <a:pPr algn="ctr">
                <a:defRPr sz="1800"/>
              </a:pPr>
              <a:r>
                <a:rPr sz="5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&amp; Mgmt</a:t>
              </a:r>
            </a:p>
          </p:txBody>
        </p:sp>
        <p:sp>
          <p:nvSpPr>
            <p:cNvPr id="11" name="Shape 583"/>
            <p:cNvSpPr/>
            <p:nvPr/>
          </p:nvSpPr>
          <p:spPr>
            <a:xfrm>
              <a:off x="2039282" y="2679775"/>
              <a:ext cx="1467525" cy="175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spcBef>
                  <a:spcPts val="600"/>
                </a:spcBef>
                <a:defRPr sz="1100" b="1">
                  <a:latin typeface="IBM Plex Sans"/>
                  <a:ea typeface="IBM Plex Sans"/>
                  <a:cs typeface="IBM Plex Sans"/>
                  <a:sym typeface="IBM Plex Sans"/>
                </a:defRPr>
              </a:lvl1pPr>
            </a:lstStyle>
            <a:p>
              <a:pPr algn="ctr">
                <a:defRPr sz="1800" b="0"/>
              </a:pPr>
              <a:r>
                <a:rPr sz="900" b="0" kern="0">
                  <a:solidFill>
                    <a:srgbClr val="000000"/>
                  </a:solidFill>
                </a:rPr>
                <a:t>Language Runtimes</a:t>
              </a:r>
            </a:p>
          </p:txBody>
        </p:sp>
        <p:pic>
          <p:nvPicPr>
            <p:cNvPr id="12" name="image12.png" descr="i_js_24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786383" y="2902577"/>
              <a:ext cx="347201" cy="351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13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09968" y="2962176"/>
              <a:ext cx="258024" cy="2318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14.png" descr="whisk_icon_full-color_24x24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650332" y="2938173"/>
              <a:ext cx="276783" cy="279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15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090305" y="2983636"/>
              <a:ext cx="283096" cy="188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image16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43107" y="2979442"/>
              <a:ext cx="811659" cy="3954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Shape 590"/>
            <p:cNvSpPr/>
            <p:nvPr/>
          </p:nvSpPr>
          <p:spPr>
            <a:xfrm>
              <a:off x="230783" y="2689025"/>
              <a:ext cx="1589920" cy="175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spcBef>
                  <a:spcPts val="600"/>
                </a:spcBef>
                <a:defRPr sz="1100" b="1">
                  <a:latin typeface="IBM Plex Sans"/>
                  <a:ea typeface="IBM Plex Sans"/>
                  <a:cs typeface="IBM Plex Sans"/>
                  <a:sym typeface="IBM Plex Sans"/>
                </a:defRPr>
              </a:lvl1pPr>
            </a:lstStyle>
            <a:p>
              <a:pPr algn="ctr">
                <a:defRPr sz="1800" b="0"/>
              </a:pPr>
              <a:r>
                <a:rPr sz="900" b="0" kern="0">
                  <a:solidFill>
                    <a:srgbClr val="000000"/>
                  </a:solidFill>
                </a:rPr>
                <a:t>Core Operational Services</a:t>
              </a:r>
            </a:p>
          </p:txBody>
        </p:sp>
        <p:pic>
          <p:nvPicPr>
            <p:cNvPr id="18" name="image18.png" descr="i_go_24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446284" y="3212287"/>
              <a:ext cx="277333" cy="3151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19.png" descr="i_rbs_24.pn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899107" y="3253891"/>
              <a:ext cx="253428" cy="1821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" name="image20.png" descr="i_python_24.pn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984745" y="3229884"/>
              <a:ext cx="235412" cy="2675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" name="Shape 653"/>
          <p:cNvSpPr/>
          <p:nvPr/>
        </p:nvSpPr>
        <p:spPr>
          <a:xfrm>
            <a:off x="5719896" y="4717601"/>
            <a:ext cx="578039" cy="153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 numCol="1" anchor="t">
            <a:spAutoFit/>
          </a:bodyPr>
          <a:lstStyle>
            <a:lvl1pPr>
              <a:defRPr sz="700"/>
            </a:lvl1pPr>
          </a:lstStyle>
          <a:p>
            <a:pPr>
              <a:defRPr sz="1800"/>
            </a:pPr>
            <a:r>
              <a:rPr sz="400" kern="0">
                <a:solidFill>
                  <a:srgbClr val="FFFFFF"/>
                </a:solidFill>
                <a:cs typeface="IBM Plex Sans"/>
                <a:sym typeface="Helvetica"/>
              </a:rPr>
              <a:t>SAP certified servers</a:t>
            </a:r>
          </a:p>
        </p:txBody>
      </p:sp>
      <p:sp>
        <p:nvSpPr>
          <p:cNvPr id="22" name="Shape 654"/>
          <p:cNvSpPr/>
          <p:nvPr/>
        </p:nvSpPr>
        <p:spPr>
          <a:xfrm>
            <a:off x="7661372" y="4558423"/>
            <a:ext cx="174083" cy="153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 numCol="1" anchor="t">
            <a:spAutoFit/>
          </a:bodyPr>
          <a:lstStyle>
            <a:lvl1pPr>
              <a:defRPr sz="700"/>
            </a:lvl1pPr>
          </a:lstStyle>
          <a:p>
            <a:pPr>
              <a:defRPr sz="1800"/>
            </a:pPr>
            <a:r>
              <a:rPr sz="400" kern="0">
                <a:solidFill>
                  <a:srgbClr val="FFFFFF"/>
                </a:solidFill>
                <a:cs typeface="IBM Plex Sans"/>
                <a:sym typeface="Helvetica"/>
              </a:rPr>
              <a:t>VSI</a:t>
            </a:r>
          </a:p>
        </p:txBody>
      </p:sp>
      <p:pic>
        <p:nvPicPr>
          <p:cNvPr id="23" name="image24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597796" y="4558923"/>
            <a:ext cx="458442" cy="15523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4" name="Shape 656"/>
          <p:cNvSpPr/>
          <p:nvPr/>
        </p:nvSpPr>
        <p:spPr>
          <a:xfrm>
            <a:off x="7422862" y="4694307"/>
            <a:ext cx="236599" cy="153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 numCol="1" anchor="t">
            <a:spAutoFit/>
          </a:bodyPr>
          <a:lstStyle>
            <a:lvl1pPr>
              <a:defRPr sz="700"/>
            </a:lvl1pPr>
          </a:lstStyle>
          <a:p>
            <a:pPr>
              <a:defRPr sz="1800"/>
            </a:pPr>
            <a:r>
              <a:rPr sz="400" kern="0">
                <a:solidFill>
                  <a:srgbClr val="FFFFFF"/>
                </a:solidFill>
                <a:cs typeface="IBM Plex Sans"/>
                <a:sym typeface="Helvetica"/>
              </a:rPr>
              <a:t>LBaaS</a:t>
            </a:r>
          </a:p>
        </p:txBody>
      </p:sp>
      <p:sp>
        <p:nvSpPr>
          <p:cNvPr id="25" name="Shape 657"/>
          <p:cNvSpPr/>
          <p:nvPr/>
        </p:nvSpPr>
        <p:spPr>
          <a:xfrm>
            <a:off x="7845668" y="4697541"/>
            <a:ext cx="425754" cy="153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 numCol="1" anchor="t">
            <a:spAutoFit/>
          </a:bodyPr>
          <a:lstStyle>
            <a:lvl1pPr>
              <a:defRPr sz="700"/>
            </a:lvl1pPr>
          </a:lstStyle>
          <a:p>
            <a:pPr>
              <a:defRPr sz="1800"/>
            </a:pPr>
            <a:r>
              <a:rPr sz="400" kern="0">
                <a:solidFill>
                  <a:srgbClr val="FFFFFF"/>
                </a:solidFill>
                <a:cs typeface="IBM Plex Sans"/>
                <a:sym typeface="Helvetica"/>
              </a:rPr>
              <a:t>Dedicated Env</a:t>
            </a:r>
          </a:p>
        </p:txBody>
      </p:sp>
      <p:sp>
        <p:nvSpPr>
          <p:cNvPr id="26" name="Shape 658"/>
          <p:cNvSpPr/>
          <p:nvPr/>
        </p:nvSpPr>
        <p:spPr>
          <a:xfrm>
            <a:off x="6667464" y="4722534"/>
            <a:ext cx="529949" cy="153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 numCol="1" anchor="t">
            <a:spAutoFit/>
          </a:bodyPr>
          <a:lstStyle>
            <a:lvl1pPr>
              <a:defRPr sz="700"/>
            </a:lvl1pPr>
          </a:lstStyle>
          <a:p>
            <a:pPr>
              <a:defRPr sz="1800"/>
            </a:pPr>
            <a:r>
              <a:rPr sz="400" kern="0">
                <a:solidFill>
                  <a:srgbClr val="FFFFFF"/>
                </a:solidFill>
                <a:cs typeface="IBM Plex Sans"/>
                <a:sym typeface="Helvetica"/>
              </a:rPr>
              <a:t>Cloud Object Store</a:t>
            </a:r>
          </a:p>
        </p:txBody>
      </p:sp>
      <p:pic>
        <p:nvPicPr>
          <p:cNvPr id="27" name="image25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681420" y="2910186"/>
            <a:ext cx="258634" cy="16196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8" name="image26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741090" y="2947405"/>
            <a:ext cx="123701" cy="8752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9" name="Shape 664"/>
          <p:cNvSpPr/>
          <p:nvPr/>
        </p:nvSpPr>
        <p:spPr>
          <a:xfrm>
            <a:off x="5717556" y="3062847"/>
            <a:ext cx="152285" cy="1048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431" tIns="21431" rIns="21431" bIns="21431" numCol="1" anchor="ctr">
            <a:spAutoFit/>
          </a:bodyPr>
          <a:lstStyle>
            <a:lvl1pPr defTabSz="1097174">
              <a:defRPr sz="700">
                <a:solidFill>
                  <a:srgbClr val="59595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400" kern="0">
                <a:solidFill>
                  <a:srgbClr val="FFFFFF"/>
                </a:solidFill>
              </a:rPr>
              <a:t>Web</a:t>
            </a:r>
          </a:p>
        </p:txBody>
      </p:sp>
      <p:pic>
        <p:nvPicPr>
          <p:cNvPr id="30" name="image25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056842" y="2910185"/>
            <a:ext cx="236848" cy="16196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1" name="image27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6110433" y="2941064"/>
            <a:ext cx="130065" cy="10020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2" name="Shape 669"/>
          <p:cNvSpPr/>
          <p:nvPr/>
        </p:nvSpPr>
        <p:spPr>
          <a:xfrm>
            <a:off x="6081976" y="3062847"/>
            <a:ext cx="155491" cy="1048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431" tIns="21431" rIns="21431" bIns="21431" numCol="1" anchor="ctr">
            <a:spAutoFit/>
          </a:bodyPr>
          <a:lstStyle>
            <a:lvl1pPr defTabSz="1097174">
              <a:defRPr sz="700">
                <a:solidFill>
                  <a:srgbClr val="59595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400" kern="0">
                <a:solidFill>
                  <a:srgbClr val="FFFFFF"/>
                </a:solidFill>
              </a:rPr>
              <a:t>Data</a:t>
            </a:r>
          </a:p>
        </p:txBody>
      </p:sp>
      <p:pic>
        <p:nvPicPr>
          <p:cNvPr id="33" name="image25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86772" y="2910185"/>
            <a:ext cx="189274" cy="16196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4" name="image28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429438" y="2941064"/>
            <a:ext cx="103941" cy="10020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5" name="Shape 674"/>
          <p:cNvSpPr/>
          <p:nvPr/>
        </p:nvSpPr>
        <p:spPr>
          <a:xfrm>
            <a:off x="6380113" y="3062847"/>
            <a:ext cx="205184" cy="1048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431" tIns="21431" rIns="21431" bIns="21431" numCol="1" anchor="ctr">
            <a:spAutoFit/>
          </a:bodyPr>
          <a:lstStyle>
            <a:lvl1pPr defTabSz="1097174">
              <a:defRPr sz="700">
                <a:solidFill>
                  <a:srgbClr val="59595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400" kern="0">
                <a:solidFill>
                  <a:srgbClr val="FFFFFF"/>
                </a:solidFill>
              </a:rPr>
              <a:t>Mobile</a:t>
            </a:r>
          </a:p>
        </p:txBody>
      </p:sp>
      <p:pic>
        <p:nvPicPr>
          <p:cNvPr id="36" name="image25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238637" y="2910188"/>
            <a:ext cx="189354" cy="16195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7" name="image29.png"/>
          <p:cNvPicPr/>
          <p:nvPr/>
        </p:nvPicPr>
        <p:blipFill>
          <a:blip r:embed="rId16">
            <a:extLst/>
          </a:blip>
          <a:srcRect l="24230" t="21270" r="25711" b="19514"/>
          <a:stretch>
            <a:fillRect/>
          </a:stretch>
        </p:blipFill>
        <p:spPr>
          <a:xfrm>
            <a:off x="7278533" y="2940845"/>
            <a:ext cx="100033" cy="10064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8" name="Shape 678"/>
          <p:cNvSpPr/>
          <p:nvPr/>
        </p:nvSpPr>
        <p:spPr>
          <a:xfrm>
            <a:off x="7190524" y="3062847"/>
            <a:ext cx="261289" cy="1048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431" tIns="21431" rIns="21431" bIns="21431" numCol="1" anchor="ctr">
            <a:spAutoFit/>
          </a:bodyPr>
          <a:lstStyle>
            <a:lvl1pPr defTabSz="1097174">
              <a:defRPr sz="700">
                <a:solidFill>
                  <a:srgbClr val="59595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400" kern="0">
                <a:solidFill>
                  <a:srgbClr val="FFFFFF"/>
                </a:solidFill>
              </a:rPr>
              <a:t>Analytics</a:t>
            </a:r>
          </a:p>
        </p:txBody>
      </p:sp>
      <p:sp>
        <p:nvSpPr>
          <p:cNvPr id="39" name="Shape 680"/>
          <p:cNvSpPr/>
          <p:nvPr/>
        </p:nvSpPr>
        <p:spPr>
          <a:xfrm>
            <a:off x="6773055" y="3062847"/>
            <a:ext cx="269304" cy="1048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431" tIns="21431" rIns="21431" bIns="21431" numCol="1" anchor="ctr">
            <a:spAutoFit/>
          </a:bodyPr>
          <a:lstStyle>
            <a:lvl1pPr defTabSz="1097174">
              <a:defRPr sz="700">
                <a:solidFill>
                  <a:srgbClr val="59595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400" kern="0">
                <a:solidFill>
                  <a:srgbClr val="FFFFFF"/>
                </a:solidFill>
              </a:rPr>
              <a:t>Cognitive</a:t>
            </a:r>
          </a:p>
        </p:txBody>
      </p:sp>
      <p:pic>
        <p:nvPicPr>
          <p:cNvPr id="40" name="image25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814959" y="2910186"/>
            <a:ext cx="189848" cy="16196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1" name="image30.png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6857620" y="2940940"/>
            <a:ext cx="104256" cy="10045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2" name="image25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616340" y="2910187"/>
            <a:ext cx="237051" cy="16196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3" name="image31.png"/>
          <p:cNvPicPr/>
          <p:nvPr/>
        </p:nvPicPr>
        <p:blipFill>
          <a:blip r:embed="rId18">
            <a:extLst/>
          </a:blip>
          <a:srcRect l="25268" t="17846" r="25268" b="18901"/>
          <a:stretch>
            <a:fillRect/>
          </a:stretch>
        </p:blipFill>
        <p:spPr>
          <a:xfrm>
            <a:off x="7671508" y="2940993"/>
            <a:ext cx="119374" cy="10034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4" name="Shape 687"/>
          <p:cNvSpPr/>
          <p:nvPr/>
        </p:nvSpPr>
        <p:spPr>
          <a:xfrm>
            <a:off x="7668444" y="3062847"/>
            <a:ext cx="118622" cy="1048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431" tIns="21431" rIns="21431" bIns="21431" numCol="1" anchor="ctr">
            <a:spAutoFit/>
          </a:bodyPr>
          <a:lstStyle>
            <a:lvl1pPr defTabSz="1097174">
              <a:defRPr sz="700">
                <a:solidFill>
                  <a:srgbClr val="59595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400" kern="0">
                <a:solidFill>
                  <a:srgbClr val="FFFFFF"/>
                </a:solidFill>
              </a:rPr>
              <a:t>IoT</a:t>
            </a:r>
          </a:p>
        </p:txBody>
      </p:sp>
      <p:sp>
        <p:nvSpPr>
          <p:cNvPr id="45" name="Shape 689"/>
          <p:cNvSpPr/>
          <p:nvPr/>
        </p:nvSpPr>
        <p:spPr>
          <a:xfrm>
            <a:off x="7917306" y="3062847"/>
            <a:ext cx="238847" cy="1048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431" tIns="21431" rIns="21431" bIns="21431" numCol="1" anchor="ctr">
            <a:spAutoFit/>
          </a:bodyPr>
          <a:lstStyle>
            <a:lvl1pPr defTabSz="1097174">
              <a:defRPr sz="700">
                <a:solidFill>
                  <a:srgbClr val="59595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400" kern="0">
                <a:solidFill>
                  <a:srgbClr val="FFFFFF"/>
                </a:solidFill>
              </a:rPr>
              <a:t>Security</a:t>
            </a:r>
          </a:p>
        </p:txBody>
      </p:sp>
      <p:pic>
        <p:nvPicPr>
          <p:cNvPr id="46" name="image25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933808" y="2910185"/>
            <a:ext cx="215497" cy="16196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7" name="image32.png"/>
          <p:cNvPicPr/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7980005" y="2940938"/>
            <a:ext cx="118339" cy="10045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8" name="Shape 694"/>
          <p:cNvSpPr/>
          <p:nvPr/>
        </p:nvSpPr>
        <p:spPr>
          <a:xfrm>
            <a:off x="8199691" y="2840875"/>
            <a:ext cx="226442" cy="3327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2858" tIns="42858" rIns="42858" bIns="42858" numCol="1" anchor="ctr">
            <a:spAutoFit/>
          </a:bodyPr>
          <a:lstStyle>
            <a:lvl1pPr defTabSz="1097174">
              <a:defRPr sz="2000" b="1">
                <a:solidFill>
                  <a:srgbClr val="5F6E75"/>
                </a:solidFill>
              </a:defRPr>
            </a:lvl1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rPr sz="1600" b="0" kern="0">
                <a:solidFill>
                  <a:srgbClr val="FFFFFF"/>
                </a:solidFill>
                <a:sym typeface="Helvetica"/>
              </a:rPr>
              <a:t>+</a:t>
            </a:r>
          </a:p>
        </p:txBody>
      </p:sp>
      <p:sp>
        <p:nvSpPr>
          <p:cNvPr id="49" name="Shape 705"/>
          <p:cNvSpPr/>
          <p:nvPr/>
        </p:nvSpPr>
        <p:spPr>
          <a:xfrm>
            <a:off x="4145227" y="2445228"/>
            <a:ext cx="500137" cy="161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050" kern="0">
                <a:solidFill>
                  <a:srgbClr val="000000"/>
                </a:solidFill>
              </a:rPr>
              <a:t>Connect</a:t>
            </a:r>
          </a:p>
        </p:txBody>
      </p:sp>
      <p:sp>
        <p:nvSpPr>
          <p:cNvPr id="50" name="Shape 707"/>
          <p:cNvSpPr/>
          <p:nvPr/>
        </p:nvSpPr>
        <p:spPr>
          <a:xfrm>
            <a:off x="4996089" y="2402995"/>
            <a:ext cx="40103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spAutoFit/>
          </a:bodyPr>
          <a:lstStyle/>
          <a:p>
            <a:pPr algn="ctr">
              <a:defRPr sz="1800"/>
            </a:pPr>
            <a:r>
              <a:rPr sz="800" ker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API Connect</a:t>
            </a:r>
            <a:endParaRPr sz="800" kern="0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Helvetica Neue"/>
            </a:endParaRPr>
          </a:p>
          <a:p>
            <a:pPr algn="ctr">
              <a:defRPr sz="1800"/>
            </a:pPr>
            <a:r>
              <a:rPr sz="800" ker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&amp; Mgmt</a:t>
            </a:r>
          </a:p>
        </p:txBody>
      </p:sp>
      <p:sp>
        <p:nvSpPr>
          <p:cNvPr id="51" name="Shape 710"/>
          <p:cNvSpPr/>
          <p:nvPr/>
        </p:nvSpPr>
        <p:spPr>
          <a:xfrm>
            <a:off x="4171515" y="3225696"/>
            <a:ext cx="423193" cy="161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050" kern="0">
                <a:solidFill>
                  <a:srgbClr val="000000"/>
                </a:solidFill>
              </a:rPr>
              <a:t>Extend</a:t>
            </a:r>
          </a:p>
        </p:txBody>
      </p:sp>
      <p:sp>
        <p:nvSpPr>
          <p:cNvPr id="52" name="Shape 712"/>
          <p:cNvSpPr/>
          <p:nvPr/>
        </p:nvSpPr>
        <p:spPr>
          <a:xfrm>
            <a:off x="4124682" y="3525382"/>
            <a:ext cx="633187" cy="161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050" kern="0">
                <a:solidFill>
                  <a:srgbClr val="000000"/>
                </a:solidFill>
              </a:rPr>
              <a:t>Modernize</a:t>
            </a:r>
          </a:p>
        </p:txBody>
      </p:sp>
      <p:sp>
        <p:nvSpPr>
          <p:cNvPr id="53" name="Shape 714"/>
          <p:cNvSpPr/>
          <p:nvPr/>
        </p:nvSpPr>
        <p:spPr>
          <a:xfrm>
            <a:off x="4157384" y="4058954"/>
            <a:ext cx="455253" cy="161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050" kern="0">
                <a:solidFill>
                  <a:srgbClr val="000000"/>
                </a:solidFill>
              </a:rPr>
              <a:t>Migrate</a:t>
            </a:r>
          </a:p>
        </p:txBody>
      </p:sp>
      <p:sp>
        <p:nvSpPr>
          <p:cNvPr id="54" name="Shape 718"/>
          <p:cNvSpPr/>
          <p:nvPr/>
        </p:nvSpPr>
        <p:spPr>
          <a:xfrm>
            <a:off x="915620" y="2125875"/>
            <a:ext cx="2914357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800" kern="0">
                <a:solidFill>
                  <a:srgbClr val="000000"/>
                </a:solidFill>
              </a:rPr>
              <a:t>Bring IBM </a:t>
            </a:r>
            <a:r>
              <a:rPr lang="en-US" sz="800" kern="0">
                <a:solidFill>
                  <a:srgbClr val="000000"/>
                </a:solidFill>
              </a:rPr>
              <a:t>M</a:t>
            </a:r>
            <a:r>
              <a:rPr sz="800" kern="0">
                <a:solidFill>
                  <a:srgbClr val="000000"/>
                </a:solidFill>
              </a:rPr>
              <a:t>iddleware apps </a:t>
            </a:r>
            <a:r>
              <a:rPr lang="en-US" sz="800" kern="0">
                <a:solidFill>
                  <a:srgbClr val="000000"/>
                </a:solidFill>
              </a:rPr>
              <a:t>and</a:t>
            </a:r>
            <a:r>
              <a:rPr sz="800" kern="0">
                <a:solidFill>
                  <a:srgbClr val="000000"/>
                </a:solidFill>
              </a:rPr>
              <a:t> license to IBM Cloud</a:t>
            </a:r>
          </a:p>
        </p:txBody>
      </p:sp>
      <p:sp>
        <p:nvSpPr>
          <p:cNvPr id="55" name="Shape 720"/>
          <p:cNvSpPr/>
          <p:nvPr/>
        </p:nvSpPr>
        <p:spPr>
          <a:xfrm>
            <a:off x="4947392" y="3270307"/>
            <a:ext cx="480811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spAutoFit/>
          </a:bodyPr>
          <a:lstStyle>
            <a:lvl1pPr algn="ctr">
              <a:defRPr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800"/>
            </a:pPr>
            <a:r>
              <a:rPr sz="800" ker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Federated Catalog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843338" y="3936523"/>
            <a:ext cx="3019102" cy="615137"/>
            <a:chOff x="96801" y="3526560"/>
            <a:chExt cx="3510874" cy="778308"/>
          </a:xfrm>
        </p:grpSpPr>
        <p:sp>
          <p:nvSpPr>
            <p:cNvPr id="57" name="Rounded Rectangle 56"/>
            <p:cNvSpPr/>
            <p:nvPr/>
          </p:nvSpPr>
          <p:spPr>
            <a:xfrm>
              <a:off x="96801" y="3526560"/>
              <a:ext cx="3510874" cy="778308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4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latinLnBrk="1" hangingPunct="0"/>
              <a:endParaRPr lang="en-US" sz="1100" kern="0">
                <a:solidFill>
                  <a:srgbClr val="000000"/>
                </a:solidFill>
                <a:sym typeface="Helvetica"/>
              </a:endParaRPr>
            </a:p>
          </p:txBody>
        </p:sp>
        <p:pic>
          <p:nvPicPr>
            <p:cNvPr id="58" name="image17.png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2052786" y="3579758"/>
              <a:ext cx="924560" cy="660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" name="Shape 600"/>
            <p:cNvSpPr/>
            <p:nvPr/>
          </p:nvSpPr>
          <p:spPr>
            <a:xfrm>
              <a:off x="436306" y="3568259"/>
              <a:ext cx="986152" cy="2725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spcBef>
                  <a:spcPts val="600"/>
                </a:spcBef>
                <a:defRPr sz="1800"/>
              </a:pPr>
              <a:r>
                <a:rPr sz="700" kern="0">
                  <a:solidFill>
                    <a:srgbClr val="000000"/>
                  </a:solidFill>
                  <a:ea typeface="IBM Plex Sans"/>
                  <a:cs typeface="IBM Plex Sans"/>
                  <a:sym typeface="IBM Plex Sans"/>
                </a:rPr>
                <a:t>Kubernetes-based </a:t>
              </a:r>
              <a:br>
                <a:rPr sz="700" kern="0">
                  <a:solidFill>
                    <a:srgbClr val="000000"/>
                  </a:solidFill>
                  <a:ea typeface="IBM Plex Sans"/>
                  <a:cs typeface="IBM Plex Sans"/>
                  <a:sym typeface="IBM Plex Sans"/>
                </a:rPr>
              </a:br>
              <a:r>
                <a:rPr sz="700" kern="0">
                  <a:solidFill>
                    <a:srgbClr val="000000"/>
                  </a:solidFill>
                  <a:ea typeface="IBM Plex Sans"/>
                  <a:cs typeface="IBM Plex Sans"/>
                  <a:sym typeface="IBM Plex Sans"/>
                </a:rPr>
                <a:t>Container Platform</a:t>
              </a:r>
            </a:p>
          </p:txBody>
        </p:sp>
        <p:pic>
          <p:nvPicPr>
            <p:cNvPr id="60" name="image22.png"/>
            <p:cNvPicPr/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722516" y="3860401"/>
              <a:ext cx="368508" cy="3622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1" name="Group 640"/>
          <p:cNvGrpSpPr>
            <a:grpSpLocks noChangeAspect="1"/>
          </p:cNvGrpSpPr>
          <p:nvPr/>
        </p:nvGrpSpPr>
        <p:grpSpPr>
          <a:xfrm>
            <a:off x="8129951" y="1809713"/>
            <a:ext cx="161590" cy="159087"/>
            <a:chOff x="-1" y="-1"/>
            <a:chExt cx="223872" cy="239806"/>
          </a:xfrm>
        </p:grpSpPr>
        <p:sp>
          <p:nvSpPr>
            <p:cNvPr id="62" name="Shape 619"/>
            <p:cNvSpPr/>
            <p:nvPr/>
          </p:nvSpPr>
          <p:spPr>
            <a:xfrm>
              <a:off x="-2" y="73911"/>
              <a:ext cx="34053" cy="107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73" h="21506" extrusionOk="0">
                  <a:moveTo>
                    <a:pt x="17196" y="21506"/>
                  </a:moveTo>
                  <a:cubicBezTo>
                    <a:pt x="17074" y="21506"/>
                    <a:pt x="16889" y="21483"/>
                    <a:pt x="16705" y="21483"/>
                  </a:cubicBezTo>
                  <a:cubicBezTo>
                    <a:pt x="14128" y="21214"/>
                    <a:pt x="14128" y="21214"/>
                    <a:pt x="14128" y="21214"/>
                  </a:cubicBezTo>
                  <a:cubicBezTo>
                    <a:pt x="13085" y="21080"/>
                    <a:pt x="12164" y="20945"/>
                    <a:pt x="11305" y="20766"/>
                  </a:cubicBezTo>
                  <a:cubicBezTo>
                    <a:pt x="9464" y="20407"/>
                    <a:pt x="7808" y="19936"/>
                    <a:pt x="6458" y="19353"/>
                  </a:cubicBezTo>
                  <a:cubicBezTo>
                    <a:pt x="3451" y="18097"/>
                    <a:pt x="1917" y="16482"/>
                    <a:pt x="2285" y="14799"/>
                  </a:cubicBezTo>
                  <a:cubicBezTo>
                    <a:pt x="2592" y="13252"/>
                    <a:pt x="4371" y="11816"/>
                    <a:pt x="7378" y="10739"/>
                  </a:cubicBezTo>
                  <a:cubicBezTo>
                    <a:pt x="6949" y="10627"/>
                    <a:pt x="6458" y="10493"/>
                    <a:pt x="6028" y="10358"/>
                  </a:cubicBezTo>
                  <a:cubicBezTo>
                    <a:pt x="4433" y="9865"/>
                    <a:pt x="3083" y="9259"/>
                    <a:pt x="2101" y="8586"/>
                  </a:cubicBezTo>
                  <a:cubicBezTo>
                    <a:pt x="-2440" y="5558"/>
                    <a:pt x="628" y="1723"/>
                    <a:pt x="8912" y="85"/>
                  </a:cubicBezTo>
                  <a:cubicBezTo>
                    <a:pt x="9771" y="-94"/>
                    <a:pt x="10876" y="18"/>
                    <a:pt x="11367" y="332"/>
                  </a:cubicBezTo>
                  <a:cubicBezTo>
                    <a:pt x="11796" y="646"/>
                    <a:pt x="11489" y="1050"/>
                    <a:pt x="10630" y="1207"/>
                  </a:cubicBezTo>
                  <a:cubicBezTo>
                    <a:pt x="7439" y="1857"/>
                    <a:pt x="5108" y="2911"/>
                    <a:pt x="4126" y="4190"/>
                  </a:cubicBezTo>
                  <a:cubicBezTo>
                    <a:pt x="3083" y="5446"/>
                    <a:pt x="3451" y="6792"/>
                    <a:pt x="5230" y="7958"/>
                  </a:cubicBezTo>
                  <a:cubicBezTo>
                    <a:pt x="6028" y="8519"/>
                    <a:pt x="7071" y="8990"/>
                    <a:pt x="8299" y="9371"/>
                  </a:cubicBezTo>
                  <a:cubicBezTo>
                    <a:pt x="8912" y="9551"/>
                    <a:pt x="9587" y="9730"/>
                    <a:pt x="10262" y="9865"/>
                  </a:cubicBezTo>
                  <a:cubicBezTo>
                    <a:pt x="11305" y="10134"/>
                    <a:pt x="11305" y="10134"/>
                    <a:pt x="11305" y="10134"/>
                  </a:cubicBezTo>
                  <a:cubicBezTo>
                    <a:pt x="11796" y="10246"/>
                    <a:pt x="12103" y="10426"/>
                    <a:pt x="12103" y="10627"/>
                  </a:cubicBezTo>
                  <a:cubicBezTo>
                    <a:pt x="12164" y="10829"/>
                    <a:pt x="11919" y="11031"/>
                    <a:pt x="11489" y="11166"/>
                  </a:cubicBezTo>
                  <a:cubicBezTo>
                    <a:pt x="10446" y="11502"/>
                    <a:pt x="10446" y="11502"/>
                    <a:pt x="10446" y="11502"/>
                  </a:cubicBezTo>
                  <a:cubicBezTo>
                    <a:pt x="7685" y="12354"/>
                    <a:pt x="6089" y="13566"/>
                    <a:pt x="5783" y="14889"/>
                  </a:cubicBezTo>
                  <a:cubicBezTo>
                    <a:pt x="5537" y="16212"/>
                    <a:pt x="6703" y="17491"/>
                    <a:pt x="9096" y="18500"/>
                  </a:cubicBezTo>
                  <a:cubicBezTo>
                    <a:pt x="10201" y="18971"/>
                    <a:pt x="11551" y="19353"/>
                    <a:pt x="12962" y="19622"/>
                  </a:cubicBezTo>
                  <a:cubicBezTo>
                    <a:pt x="13699" y="19756"/>
                    <a:pt x="14374" y="19869"/>
                    <a:pt x="15171" y="19958"/>
                  </a:cubicBezTo>
                  <a:cubicBezTo>
                    <a:pt x="17687" y="20227"/>
                    <a:pt x="17687" y="20227"/>
                    <a:pt x="17687" y="20227"/>
                  </a:cubicBezTo>
                  <a:cubicBezTo>
                    <a:pt x="18608" y="20317"/>
                    <a:pt x="19160" y="20676"/>
                    <a:pt x="18914" y="21035"/>
                  </a:cubicBezTo>
                  <a:cubicBezTo>
                    <a:pt x="18669" y="21304"/>
                    <a:pt x="17994" y="21506"/>
                    <a:pt x="17196" y="2150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" name="Shape 620"/>
            <p:cNvSpPr/>
            <p:nvPr/>
          </p:nvSpPr>
          <p:spPr>
            <a:xfrm>
              <a:off x="16167" y="33746"/>
              <a:ext cx="50472" cy="56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1" h="20178" extrusionOk="0">
                  <a:moveTo>
                    <a:pt x="5778" y="20178"/>
                  </a:moveTo>
                  <a:cubicBezTo>
                    <a:pt x="5458" y="20178"/>
                    <a:pt x="5184" y="20098"/>
                    <a:pt x="4956" y="19939"/>
                  </a:cubicBezTo>
                  <a:cubicBezTo>
                    <a:pt x="2262" y="18109"/>
                    <a:pt x="527" y="15484"/>
                    <a:pt x="115" y="12540"/>
                  </a:cubicBezTo>
                  <a:cubicBezTo>
                    <a:pt x="-341" y="9597"/>
                    <a:pt x="572" y="6653"/>
                    <a:pt x="2673" y="4306"/>
                  </a:cubicBezTo>
                  <a:cubicBezTo>
                    <a:pt x="6965" y="-547"/>
                    <a:pt x="15003" y="-1422"/>
                    <a:pt x="20574" y="2317"/>
                  </a:cubicBezTo>
                  <a:cubicBezTo>
                    <a:pt x="21168" y="2715"/>
                    <a:pt x="21259" y="3431"/>
                    <a:pt x="20802" y="3948"/>
                  </a:cubicBezTo>
                  <a:cubicBezTo>
                    <a:pt x="20391" y="4425"/>
                    <a:pt x="19569" y="4545"/>
                    <a:pt x="18976" y="4147"/>
                  </a:cubicBezTo>
                  <a:cubicBezTo>
                    <a:pt x="14546" y="1164"/>
                    <a:pt x="8153" y="1880"/>
                    <a:pt x="4774" y="5738"/>
                  </a:cubicBezTo>
                  <a:cubicBezTo>
                    <a:pt x="3084" y="7608"/>
                    <a:pt x="2353" y="9915"/>
                    <a:pt x="2718" y="12262"/>
                  </a:cubicBezTo>
                  <a:cubicBezTo>
                    <a:pt x="3038" y="14569"/>
                    <a:pt x="4408" y="16677"/>
                    <a:pt x="6554" y="18109"/>
                  </a:cubicBezTo>
                  <a:cubicBezTo>
                    <a:pt x="7148" y="18507"/>
                    <a:pt x="7240" y="19223"/>
                    <a:pt x="6828" y="19740"/>
                  </a:cubicBezTo>
                  <a:cubicBezTo>
                    <a:pt x="6554" y="20019"/>
                    <a:pt x="6144" y="20178"/>
                    <a:pt x="5778" y="2017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" name="Shape 621"/>
            <p:cNvSpPr/>
            <p:nvPr/>
          </p:nvSpPr>
          <p:spPr>
            <a:xfrm>
              <a:off x="46824" y="216"/>
              <a:ext cx="55167" cy="39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1" h="19759" extrusionOk="0">
                  <a:moveTo>
                    <a:pt x="1423" y="19759"/>
                  </a:moveTo>
                  <a:cubicBezTo>
                    <a:pt x="838" y="19759"/>
                    <a:pt x="337" y="19205"/>
                    <a:pt x="212" y="18485"/>
                  </a:cubicBezTo>
                  <a:cubicBezTo>
                    <a:pt x="-582" y="13002"/>
                    <a:pt x="880" y="7353"/>
                    <a:pt x="4097" y="3697"/>
                  </a:cubicBezTo>
                  <a:cubicBezTo>
                    <a:pt x="8985" y="-1841"/>
                    <a:pt x="16380" y="-1066"/>
                    <a:pt x="20558" y="5414"/>
                  </a:cubicBezTo>
                  <a:cubicBezTo>
                    <a:pt x="21018" y="6079"/>
                    <a:pt x="20934" y="7076"/>
                    <a:pt x="20433" y="7685"/>
                  </a:cubicBezTo>
                  <a:cubicBezTo>
                    <a:pt x="19932" y="8239"/>
                    <a:pt x="19180" y="8184"/>
                    <a:pt x="18720" y="7519"/>
                  </a:cubicBezTo>
                  <a:cubicBezTo>
                    <a:pt x="15419" y="2368"/>
                    <a:pt x="9529" y="1759"/>
                    <a:pt x="5685" y="6134"/>
                  </a:cubicBezTo>
                  <a:cubicBezTo>
                    <a:pt x="3136" y="9014"/>
                    <a:pt x="1966" y="13500"/>
                    <a:pt x="2593" y="17876"/>
                  </a:cubicBezTo>
                  <a:cubicBezTo>
                    <a:pt x="2718" y="18707"/>
                    <a:pt x="2301" y="19537"/>
                    <a:pt x="1632" y="19759"/>
                  </a:cubicBezTo>
                  <a:cubicBezTo>
                    <a:pt x="1549" y="19759"/>
                    <a:pt x="1465" y="19759"/>
                    <a:pt x="1423" y="197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5" name="Shape 622"/>
            <p:cNvSpPr/>
            <p:nvPr/>
          </p:nvSpPr>
          <p:spPr>
            <a:xfrm>
              <a:off x="25559" y="167405"/>
              <a:ext cx="37440" cy="55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7" extrusionOk="0">
                  <a:moveTo>
                    <a:pt x="19758" y="21457"/>
                  </a:moveTo>
                  <a:cubicBezTo>
                    <a:pt x="17979" y="21457"/>
                    <a:pt x="17979" y="21457"/>
                    <a:pt x="17979" y="21457"/>
                  </a:cubicBezTo>
                  <a:cubicBezTo>
                    <a:pt x="8068" y="21457"/>
                    <a:pt x="0" y="16014"/>
                    <a:pt x="0" y="9285"/>
                  </a:cubicBezTo>
                  <a:cubicBezTo>
                    <a:pt x="0" y="5900"/>
                    <a:pt x="2096" y="2600"/>
                    <a:pt x="5845" y="328"/>
                  </a:cubicBezTo>
                  <a:cubicBezTo>
                    <a:pt x="6607" y="-143"/>
                    <a:pt x="7750" y="-100"/>
                    <a:pt x="8449" y="414"/>
                  </a:cubicBezTo>
                  <a:cubicBezTo>
                    <a:pt x="9148" y="886"/>
                    <a:pt x="9085" y="1700"/>
                    <a:pt x="8322" y="2171"/>
                  </a:cubicBezTo>
                  <a:cubicBezTo>
                    <a:pt x="5336" y="3971"/>
                    <a:pt x="3685" y="6585"/>
                    <a:pt x="3685" y="9285"/>
                  </a:cubicBezTo>
                  <a:cubicBezTo>
                    <a:pt x="3685" y="14643"/>
                    <a:pt x="10101" y="18971"/>
                    <a:pt x="17979" y="18971"/>
                  </a:cubicBezTo>
                  <a:cubicBezTo>
                    <a:pt x="19758" y="18971"/>
                    <a:pt x="19758" y="18971"/>
                    <a:pt x="19758" y="18971"/>
                  </a:cubicBezTo>
                  <a:cubicBezTo>
                    <a:pt x="20774" y="18971"/>
                    <a:pt x="21600" y="19528"/>
                    <a:pt x="21600" y="20214"/>
                  </a:cubicBezTo>
                  <a:cubicBezTo>
                    <a:pt x="21600" y="20900"/>
                    <a:pt x="20774" y="21457"/>
                    <a:pt x="19758" y="214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6" name="Shape 623"/>
            <p:cNvSpPr/>
            <p:nvPr/>
          </p:nvSpPr>
          <p:spPr>
            <a:xfrm>
              <a:off x="189868" y="73911"/>
              <a:ext cx="34004" cy="107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5" h="21506" extrusionOk="0">
                  <a:moveTo>
                    <a:pt x="1942" y="21506"/>
                  </a:moveTo>
                  <a:cubicBezTo>
                    <a:pt x="1070" y="21506"/>
                    <a:pt x="265" y="21304"/>
                    <a:pt x="64" y="21035"/>
                  </a:cubicBezTo>
                  <a:cubicBezTo>
                    <a:pt x="-204" y="20676"/>
                    <a:pt x="400" y="20317"/>
                    <a:pt x="1406" y="20227"/>
                  </a:cubicBezTo>
                  <a:cubicBezTo>
                    <a:pt x="4223" y="19958"/>
                    <a:pt x="4223" y="19958"/>
                    <a:pt x="4223" y="19958"/>
                  </a:cubicBezTo>
                  <a:cubicBezTo>
                    <a:pt x="4961" y="19869"/>
                    <a:pt x="5766" y="19756"/>
                    <a:pt x="6504" y="19622"/>
                  </a:cubicBezTo>
                  <a:cubicBezTo>
                    <a:pt x="8114" y="19353"/>
                    <a:pt x="9523" y="18971"/>
                    <a:pt x="10730" y="18500"/>
                  </a:cubicBezTo>
                  <a:cubicBezTo>
                    <a:pt x="16164" y="16437"/>
                    <a:pt x="15493" y="13274"/>
                    <a:pt x="9321" y="11480"/>
                  </a:cubicBezTo>
                  <a:cubicBezTo>
                    <a:pt x="8181" y="11166"/>
                    <a:pt x="8181" y="11166"/>
                    <a:pt x="8181" y="11166"/>
                  </a:cubicBezTo>
                  <a:cubicBezTo>
                    <a:pt x="7712" y="11031"/>
                    <a:pt x="7443" y="10829"/>
                    <a:pt x="7443" y="10627"/>
                  </a:cubicBezTo>
                  <a:cubicBezTo>
                    <a:pt x="7510" y="10426"/>
                    <a:pt x="7846" y="10246"/>
                    <a:pt x="8382" y="10134"/>
                  </a:cubicBezTo>
                  <a:cubicBezTo>
                    <a:pt x="9456" y="9887"/>
                    <a:pt x="9456" y="9887"/>
                    <a:pt x="9456" y="9887"/>
                  </a:cubicBezTo>
                  <a:cubicBezTo>
                    <a:pt x="10260" y="9730"/>
                    <a:pt x="10998" y="9551"/>
                    <a:pt x="11602" y="9371"/>
                  </a:cubicBezTo>
                  <a:cubicBezTo>
                    <a:pt x="13011" y="8968"/>
                    <a:pt x="14151" y="8496"/>
                    <a:pt x="15023" y="7958"/>
                  </a:cubicBezTo>
                  <a:cubicBezTo>
                    <a:pt x="16969" y="6792"/>
                    <a:pt x="17371" y="5446"/>
                    <a:pt x="16231" y="4190"/>
                  </a:cubicBezTo>
                  <a:cubicBezTo>
                    <a:pt x="15157" y="2911"/>
                    <a:pt x="12608" y="1857"/>
                    <a:pt x="9120" y="1207"/>
                  </a:cubicBezTo>
                  <a:cubicBezTo>
                    <a:pt x="8181" y="1050"/>
                    <a:pt x="7778" y="646"/>
                    <a:pt x="8315" y="332"/>
                  </a:cubicBezTo>
                  <a:cubicBezTo>
                    <a:pt x="8852" y="18"/>
                    <a:pt x="9992" y="-94"/>
                    <a:pt x="10931" y="85"/>
                  </a:cubicBezTo>
                  <a:cubicBezTo>
                    <a:pt x="15359" y="870"/>
                    <a:pt x="18578" y="2216"/>
                    <a:pt x="19987" y="3809"/>
                  </a:cubicBezTo>
                  <a:cubicBezTo>
                    <a:pt x="21396" y="5424"/>
                    <a:pt x="20859" y="7128"/>
                    <a:pt x="18444" y="8586"/>
                  </a:cubicBezTo>
                  <a:cubicBezTo>
                    <a:pt x="17304" y="9259"/>
                    <a:pt x="15895" y="9865"/>
                    <a:pt x="14151" y="10358"/>
                  </a:cubicBezTo>
                  <a:cubicBezTo>
                    <a:pt x="13682" y="10493"/>
                    <a:pt x="13145" y="10627"/>
                    <a:pt x="12608" y="10739"/>
                  </a:cubicBezTo>
                  <a:cubicBezTo>
                    <a:pt x="15962" y="11839"/>
                    <a:pt x="17908" y="13252"/>
                    <a:pt x="18243" y="14799"/>
                  </a:cubicBezTo>
                  <a:cubicBezTo>
                    <a:pt x="18578" y="16482"/>
                    <a:pt x="16969" y="18097"/>
                    <a:pt x="13682" y="19353"/>
                  </a:cubicBezTo>
                  <a:cubicBezTo>
                    <a:pt x="12139" y="19936"/>
                    <a:pt x="10395" y="20407"/>
                    <a:pt x="8382" y="20766"/>
                  </a:cubicBezTo>
                  <a:cubicBezTo>
                    <a:pt x="7376" y="20945"/>
                    <a:pt x="6437" y="21080"/>
                    <a:pt x="5364" y="21192"/>
                  </a:cubicBezTo>
                  <a:cubicBezTo>
                    <a:pt x="2479" y="21483"/>
                    <a:pt x="2479" y="21483"/>
                    <a:pt x="2479" y="21483"/>
                  </a:cubicBezTo>
                  <a:cubicBezTo>
                    <a:pt x="2278" y="21483"/>
                    <a:pt x="2077" y="21506"/>
                    <a:pt x="1942" y="2150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7" name="Shape 624"/>
            <p:cNvSpPr/>
            <p:nvPr/>
          </p:nvSpPr>
          <p:spPr>
            <a:xfrm>
              <a:off x="157255" y="33746"/>
              <a:ext cx="50762" cy="56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08" h="20178" extrusionOk="0">
                  <a:moveTo>
                    <a:pt x="14465" y="20178"/>
                  </a:moveTo>
                  <a:cubicBezTo>
                    <a:pt x="14121" y="20178"/>
                    <a:pt x="13733" y="20019"/>
                    <a:pt x="13474" y="19740"/>
                  </a:cubicBezTo>
                  <a:cubicBezTo>
                    <a:pt x="13043" y="19223"/>
                    <a:pt x="13172" y="18507"/>
                    <a:pt x="13689" y="18109"/>
                  </a:cubicBezTo>
                  <a:cubicBezTo>
                    <a:pt x="17871" y="15126"/>
                    <a:pt x="18648" y="9597"/>
                    <a:pt x="15414" y="5738"/>
                  </a:cubicBezTo>
                  <a:cubicBezTo>
                    <a:pt x="12224" y="1880"/>
                    <a:pt x="6188" y="1164"/>
                    <a:pt x="2006" y="4147"/>
                  </a:cubicBezTo>
                  <a:cubicBezTo>
                    <a:pt x="1445" y="4545"/>
                    <a:pt x="669" y="4425"/>
                    <a:pt x="238" y="3948"/>
                  </a:cubicBezTo>
                  <a:cubicBezTo>
                    <a:pt x="-150" y="3431"/>
                    <a:pt x="-64" y="2715"/>
                    <a:pt x="497" y="2317"/>
                  </a:cubicBezTo>
                  <a:cubicBezTo>
                    <a:pt x="5757" y="-1422"/>
                    <a:pt x="13345" y="-547"/>
                    <a:pt x="17397" y="4306"/>
                  </a:cubicBezTo>
                  <a:cubicBezTo>
                    <a:pt x="21450" y="9159"/>
                    <a:pt x="20501" y="16200"/>
                    <a:pt x="15241" y="19939"/>
                  </a:cubicBezTo>
                  <a:cubicBezTo>
                    <a:pt x="15026" y="20098"/>
                    <a:pt x="14724" y="20178"/>
                    <a:pt x="14465" y="2017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" name="Shape 625"/>
            <p:cNvSpPr/>
            <p:nvPr/>
          </p:nvSpPr>
          <p:spPr>
            <a:xfrm>
              <a:off x="163677" y="167405"/>
              <a:ext cx="34664" cy="55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7" extrusionOk="0">
                  <a:moveTo>
                    <a:pt x="2001" y="21457"/>
                  </a:moveTo>
                  <a:cubicBezTo>
                    <a:pt x="897" y="21457"/>
                    <a:pt x="0" y="20900"/>
                    <a:pt x="0" y="20214"/>
                  </a:cubicBezTo>
                  <a:cubicBezTo>
                    <a:pt x="0" y="19528"/>
                    <a:pt x="897" y="18971"/>
                    <a:pt x="2001" y="18971"/>
                  </a:cubicBezTo>
                  <a:cubicBezTo>
                    <a:pt x="10627" y="18971"/>
                    <a:pt x="17597" y="14643"/>
                    <a:pt x="17597" y="9285"/>
                  </a:cubicBezTo>
                  <a:cubicBezTo>
                    <a:pt x="17597" y="6585"/>
                    <a:pt x="15734" y="3971"/>
                    <a:pt x="12560" y="2171"/>
                  </a:cubicBezTo>
                  <a:cubicBezTo>
                    <a:pt x="11731" y="1700"/>
                    <a:pt x="11663" y="886"/>
                    <a:pt x="12422" y="414"/>
                  </a:cubicBezTo>
                  <a:cubicBezTo>
                    <a:pt x="13181" y="-100"/>
                    <a:pt x="14423" y="-143"/>
                    <a:pt x="15251" y="328"/>
                  </a:cubicBezTo>
                  <a:cubicBezTo>
                    <a:pt x="19254" y="2600"/>
                    <a:pt x="21600" y="5900"/>
                    <a:pt x="21600" y="9285"/>
                  </a:cubicBezTo>
                  <a:cubicBezTo>
                    <a:pt x="21600" y="16014"/>
                    <a:pt x="12836" y="21457"/>
                    <a:pt x="2001" y="2145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" name="Shape 626"/>
            <p:cNvSpPr/>
            <p:nvPr/>
          </p:nvSpPr>
          <p:spPr>
            <a:xfrm>
              <a:off x="109927" y="-2"/>
              <a:ext cx="60505" cy="239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0" extrusionOk="0">
                  <a:moveTo>
                    <a:pt x="10800" y="21350"/>
                  </a:moveTo>
                  <a:cubicBezTo>
                    <a:pt x="4830" y="21350"/>
                    <a:pt x="0" y="20126"/>
                    <a:pt x="0" y="18624"/>
                  </a:cubicBezTo>
                  <a:cubicBezTo>
                    <a:pt x="0" y="17957"/>
                    <a:pt x="0" y="17957"/>
                    <a:pt x="0" y="17957"/>
                  </a:cubicBezTo>
                  <a:cubicBezTo>
                    <a:pt x="0" y="2595"/>
                    <a:pt x="0" y="2595"/>
                    <a:pt x="0" y="2595"/>
                  </a:cubicBezTo>
                  <a:cubicBezTo>
                    <a:pt x="0" y="1919"/>
                    <a:pt x="1060" y="1252"/>
                    <a:pt x="2945" y="755"/>
                  </a:cubicBezTo>
                  <a:cubicBezTo>
                    <a:pt x="6912" y="-250"/>
                    <a:pt x="13313" y="-250"/>
                    <a:pt x="17241" y="745"/>
                  </a:cubicBezTo>
                  <a:cubicBezTo>
                    <a:pt x="21168" y="1750"/>
                    <a:pt x="21168" y="3371"/>
                    <a:pt x="17241" y="4366"/>
                  </a:cubicBezTo>
                  <a:cubicBezTo>
                    <a:pt x="16809" y="4476"/>
                    <a:pt x="16062" y="4476"/>
                    <a:pt x="15630" y="4366"/>
                  </a:cubicBezTo>
                  <a:cubicBezTo>
                    <a:pt x="15198" y="4257"/>
                    <a:pt x="15198" y="4068"/>
                    <a:pt x="15630" y="3958"/>
                  </a:cubicBezTo>
                  <a:cubicBezTo>
                    <a:pt x="17123" y="3590"/>
                    <a:pt x="17948" y="3083"/>
                    <a:pt x="17948" y="2556"/>
                  </a:cubicBezTo>
                  <a:cubicBezTo>
                    <a:pt x="17948" y="2028"/>
                    <a:pt x="17123" y="1531"/>
                    <a:pt x="15630" y="1153"/>
                  </a:cubicBezTo>
                  <a:cubicBezTo>
                    <a:pt x="12567" y="387"/>
                    <a:pt x="7619" y="387"/>
                    <a:pt x="4556" y="1153"/>
                  </a:cubicBezTo>
                  <a:cubicBezTo>
                    <a:pt x="3102" y="1541"/>
                    <a:pt x="2278" y="2068"/>
                    <a:pt x="2278" y="2595"/>
                  </a:cubicBezTo>
                  <a:cubicBezTo>
                    <a:pt x="2278" y="17957"/>
                    <a:pt x="2278" y="17957"/>
                    <a:pt x="2278" y="17957"/>
                  </a:cubicBezTo>
                  <a:cubicBezTo>
                    <a:pt x="2278" y="18624"/>
                    <a:pt x="2278" y="18624"/>
                    <a:pt x="2278" y="18624"/>
                  </a:cubicBezTo>
                  <a:cubicBezTo>
                    <a:pt x="2278" y="19808"/>
                    <a:pt x="6087" y="20783"/>
                    <a:pt x="10800" y="20783"/>
                  </a:cubicBezTo>
                  <a:cubicBezTo>
                    <a:pt x="15513" y="20783"/>
                    <a:pt x="19322" y="19808"/>
                    <a:pt x="19322" y="18624"/>
                  </a:cubicBezTo>
                  <a:cubicBezTo>
                    <a:pt x="19322" y="18465"/>
                    <a:pt x="19833" y="18335"/>
                    <a:pt x="20461" y="18335"/>
                  </a:cubicBezTo>
                  <a:cubicBezTo>
                    <a:pt x="21089" y="18335"/>
                    <a:pt x="21600" y="18465"/>
                    <a:pt x="21600" y="18624"/>
                  </a:cubicBezTo>
                  <a:cubicBezTo>
                    <a:pt x="21600" y="20126"/>
                    <a:pt x="16769" y="21350"/>
                    <a:pt x="10800" y="213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0" name="Shape 627"/>
            <p:cNvSpPr/>
            <p:nvPr/>
          </p:nvSpPr>
          <p:spPr>
            <a:xfrm>
              <a:off x="55495" y="201000"/>
              <a:ext cx="60507" cy="38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0" y="21600"/>
                    <a:pt x="0" y="13987"/>
                    <a:pt x="0" y="4642"/>
                  </a:cubicBezTo>
                  <a:cubicBezTo>
                    <a:pt x="0" y="1795"/>
                    <a:pt x="0" y="1795"/>
                    <a:pt x="0" y="1795"/>
                  </a:cubicBezTo>
                  <a:cubicBezTo>
                    <a:pt x="0" y="804"/>
                    <a:pt x="510" y="0"/>
                    <a:pt x="1139" y="0"/>
                  </a:cubicBezTo>
                  <a:cubicBezTo>
                    <a:pt x="1139" y="0"/>
                    <a:pt x="1139" y="0"/>
                    <a:pt x="1139" y="0"/>
                  </a:cubicBezTo>
                  <a:cubicBezTo>
                    <a:pt x="1767" y="0"/>
                    <a:pt x="2278" y="804"/>
                    <a:pt x="2278" y="1795"/>
                  </a:cubicBezTo>
                  <a:cubicBezTo>
                    <a:pt x="2278" y="4642"/>
                    <a:pt x="2278" y="4642"/>
                    <a:pt x="2278" y="4642"/>
                  </a:cubicBezTo>
                  <a:cubicBezTo>
                    <a:pt x="2278" y="12007"/>
                    <a:pt x="6087" y="18072"/>
                    <a:pt x="10800" y="18072"/>
                  </a:cubicBezTo>
                  <a:cubicBezTo>
                    <a:pt x="15513" y="18072"/>
                    <a:pt x="19322" y="12007"/>
                    <a:pt x="19322" y="4642"/>
                  </a:cubicBezTo>
                  <a:cubicBezTo>
                    <a:pt x="19322" y="3651"/>
                    <a:pt x="19833" y="2847"/>
                    <a:pt x="20461" y="2847"/>
                  </a:cubicBezTo>
                  <a:cubicBezTo>
                    <a:pt x="21089" y="2847"/>
                    <a:pt x="21600" y="3651"/>
                    <a:pt x="21600" y="4642"/>
                  </a:cubicBezTo>
                  <a:cubicBezTo>
                    <a:pt x="21600" y="13987"/>
                    <a:pt x="16769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" name="Shape 628"/>
            <p:cNvSpPr/>
            <p:nvPr/>
          </p:nvSpPr>
          <p:spPr>
            <a:xfrm>
              <a:off x="67742" y="87312"/>
              <a:ext cx="48310" cy="4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98" y="7714"/>
                  </a:moveTo>
                  <a:cubicBezTo>
                    <a:pt x="6066" y="6171"/>
                    <a:pt x="3008" y="4914"/>
                    <a:pt x="2811" y="0"/>
                  </a:cubicBezTo>
                  <a:cubicBezTo>
                    <a:pt x="2367" y="228"/>
                    <a:pt x="1874" y="343"/>
                    <a:pt x="1381" y="343"/>
                  </a:cubicBezTo>
                  <a:cubicBezTo>
                    <a:pt x="888" y="343"/>
                    <a:pt x="394" y="228"/>
                    <a:pt x="0" y="57"/>
                  </a:cubicBezTo>
                  <a:cubicBezTo>
                    <a:pt x="246" y="7714"/>
                    <a:pt x="5720" y="9486"/>
                    <a:pt x="10159" y="10914"/>
                  </a:cubicBezTo>
                  <a:cubicBezTo>
                    <a:pt x="15485" y="12628"/>
                    <a:pt x="18740" y="13943"/>
                    <a:pt x="18740" y="19943"/>
                  </a:cubicBezTo>
                  <a:cubicBezTo>
                    <a:pt x="18740" y="20857"/>
                    <a:pt x="19381" y="21600"/>
                    <a:pt x="20170" y="21600"/>
                  </a:cubicBezTo>
                  <a:cubicBezTo>
                    <a:pt x="20959" y="21600"/>
                    <a:pt x="21600" y="20857"/>
                    <a:pt x="21600" y="19943"/>
                  </a:cubicBezTo>
                  <a:cubicBezTo>
                    <a:pt x="21600" y="11143"/>
                    <a:pt x="15682" y="9257"/>
                    <a:pt x="10898" y="771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2" name="Shape 629"/>
            <p:cNvSpPr/>
            <p:nvPr/>
          </p:nvSpPr>
          <p:spPr>
            <a:xfrm>
              <a:off x="59578" y="67209"/>
              <a:ext cx="23190" cy="23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4" y="21600"/>
                    <a:pt x="0" y="16766"/>
                    <a:pt x="0" y="10800"/>
                  </a:cubicBezTo>
                  <a:cubicBezTo>
                    <a:pt x="0" y="4834"/>
                    <a:pt x="4834" y="0"/>
                    <a:pt x="10800" y="0"/>
                  </a:cubicBezTo>
                  <a:cubicBezTo>
                    <a:pt x="16766" y="0"/>
                    <a:pt x="21600" y="4834"/>
                    <a:pt x="21600" y="10800"/>
                  </a:cubicBezTo>
                  <a:cubicBezTo>
                    <a:pt x="21600" y="16766"/>
                    <a:pt x="16766" y="21600"/>
                    <a:pt x="10800" y="21600"/>
                  </a:cubicBezTo>
                  <a:close/>
                  <a:moveTo>
                    <a:pt x="10800" y="5349"/>
                  </a:moveTo>
                  <a:cubicBezTo>
                    <a:pt x="7714" y="5349"/>
                    <a:pt x="5349" y="7817"/>
                    <a:pt x="5349" y="10800"/>
                  </a:cubicBezTo>
                  <a:cubicBezTo>
                    <a:pt x="5349" y="13783"/>
                    <a:pt x="7714" y="16251"/>
                    <a:pt x="10800" y="16251"/>
                  </a:cubicBezTo>
                  <a:cubicBezTo>
                    <a:pt x="13783" y="16251"/>
                    <a:pt x="16251" y="13783"/>
                    <a:pt x="16251" y="10800"/>
                  </a:cubicBezTo>
                  <a:cubicBezTo>
                    <a:pt x="16251" y="7817"/>
                    <a:pt x="13783" y="5349"/>
                    <a:pt x="10800" y="53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" name="Shape 630"/>
            <p:cNvSpPr/>
            <p:nvPr/>
          </p:nvSpPr>
          <p:spPr>
            <a:xfrm>
              <a:off x="87474" y="173965"/>
              <a:ext cx="29032" cy="25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600" extrusionOk="0">
                  <a:moveTo>
                    <a:pt x="0" y="0"/>
                  </a:moveTo>
                  <a:cubicBezTo>
                    <a:pt x="249" y="845"/>
                    <a:pt x="498" y="1690"/>
                    <a:pt x="498" y="2629"/>
                  </a:cubicBezTo>
                  <a:cubicBezTo>
                    <a:pt x="498" y="3662"/>
                    <a:pt x="249" y="4602"/>
                    <a:pt x="0" y="5447"/>
                  </a:cubicBezTo>
                  <a:cubicBezTo>
                    <a:pt x="12129" y="5822"/>
                    <a:pt x="15203" y="8640"/>
                    <a:pt x="16615" y="19346"/>
                  </a:cubicBezTo>
                  <a:cubicBezTo>
                    <a:pt x="16781" y="20661"/>
                    <a:pt x="17861" y="21600"/>
                    <a:pt x="19025" y="21600"/>
                  </a:cubicBezTo>
                  <a:cubicBezTo>
                    <a:pt x="19108" y="21600"/>
                    <a:pt x="19274" y="21600"/>
                    <a:pt x="19357" y="21600"/>
                  </a:cubicBezTo>
                  <a:cubicBezTo>
                    <a:pt x="20686" y="21412"/>
                    <a:pt x="21600" y="20003"/>
                    <a:pt x="21434" y="18501"/>
                  </a:cubicBezTo>
                  <a:cubicBezTo>
                    <a:pt x="19440" y="3756"/>
                    <a:pt x="13043" y="46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4" name="Shape 631"/>
            <p:cNvSpPr/>
            <p:nvPr/>
          </p:nvSpPr>
          <p:spPr>
            <a:xfrm>
              <a:off x="68422" y="164953"/>
              <a:ext cx="23190" cy="23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4" y="21600"/>
                    <a:pt x="0" y="16766"/>
                    <a:pt x="0" y="10800"/>
                  </a:cubicBezTo>
                  <a:cubicBezTo>
                    <a:pt x="0" y="4834"/>
                    <a:pt x="4834" y="0"/>
                    <a:pt x="10800" y="0"/>
                  </a:cubicBezTo>
                  <a:cubicBezTo>
                    <a:pt x="16663" y="0"/>
                    <a:pt x="21600" y="4834"/>
                    <a:pt x="21600" y="10800"/>
                  </a:cubicBezTo>
                  <a:cubicBezTo>
                    <a:pt x="21600" y="16766"/>
                    <a:pt x="16663" y="21600"/>
                    <a:pt x="10800" y="21600"/>
                  </a:cubicBezTo>
                  <a:close/>
                  <a:moveTo>
                    <a:pt x="10800" y="5349"/>
                  </a:moveTo>
                  <a:cubicBezTo>
                    <a:pt x="7714" y="5349"/>
                    <a:pt x="5349" y="7817"/>
                    <a:pt x="5349" y="10800"/>
                  </a:cubicBezTo>
                  <a:cubicBezTo>
                    <a:pt x="5349" y="13783"/>
                    <a:pt x="7714" y="16251"/>
                    <a:pt x="10800" y="16251"/>
                  </a:cubicBezTo>
                  <a:cubicBezTo>
                    <a:pt x="13783" y="16251"/>
                    <a:pt x="16251" y="13783"/>
                    <a:pt x="16251" y="10800"/>
                  </a:cubicBezTo>
                  <a:cubicBezTo>
                    <a:pt x="16251" y="7817"/>
                    <a:pt x="13783" y="5349"/>
                    <a:pt x="10800" y="53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5" name="Shape 632"/>
            <p:cNvSpPr/>
            <p:nvPr/>
          </p:nvSpPr>
          <p:spPr>
            <a:xfrm>
              <a:off x="110118" y="65129"/>
              <a:ext cx="28433" cy="25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600" extrusionOk="0">
                  <a:moveTo>
                    <a:pt x="20954" y="2629"/>
                  </a:moveTo>
                  <a:cubicBezTo>
                    <a:pt x="20954" y="1690"/>
                    <a:pt x="21204" y="845"/>
                    <a:pt x="21453" y="0"/>
                  </a:cubicBezTo>
                  <a:cubicBezTo>
                    <a:pt x="8410" y="375"/>
                    <a:pt x="2013" y="3756"/>
                    <a:pt x="19" y="18501"/>
                  </a:cubicBezTo>
                  <a:cubicBezTo>
                    <a:pt x="-147" y="20003"/>
                    <a:pt x="767" y="21318"/>
                    <a:pt x="2096" y="21600"/>
                  </a:cubicBezTo>
                  <a:cubicBezTo>
                    <a:pt x="2179" y="21600"/>
                    <a:pt x="2345" y="21600"/>
                    <a:pt x="2428" y="21600"/>
                  </a:cubicBezTo>
                  <a:cubicBezTo>
                    <a:pt x="3591" y="21600"/>
                    <a:pt x="4588" y="20661"/>
                    <a:pt x="4838" y="19252"/>
                  </a:cubicBezTo>
                  <a:cubicBezTo>
                    <a:pt x="6167" y="8546"/>
                    <a:pt x="9241" y="5822"/>
                    <a:pt x="21453" y="5447"/>
                  </a:cubicBezTo>
                  <a:cubicBezTo>
                    <a:pt x="21204" y="4508"/>
                    <a:pt x="20954" y="3569"/>
                    <a:pt x="20954" y="262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6" name="Shape 633"/>
            <p:cNvSpPr/>
            <p:nvPr/>
          </p:nvSpPr>
          <p:spPr>
            <a:xfrm>
              <a:off x="135101" y="56810"/>
              <a:ext cx="23190" cy="23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4" y="21600"/>
                    <a:pt x="0" y="16766"/>
                    <a:pt x="0" y="10800"/>
                  </a:cubicBezTo>
                  <a:cubicBezTo>
                    <a:pt x="0" y="4834"/>
                    <a:pt x="4834" y="0"/>
                    <a:pt x="10800" y="0"/>
                  </a:cubicBezTo>
                  <a:cubicBezTo>
                    <a:pt x="16766" y="0"/>
                    <a:pt x="21600" y="4834"/>
                    <a:pt x="21600" y="10800"/>
                  </a:cubicBezTo>
                  <a:cubicBezTo>
                    <a:pt x="21600" y="16766"/>
                    <a:pt x="16766" y="21600"/>
                    <a:pt x="10800" y="21600"/>
                  </a:cubicBezTo>
                  <a:close/>
                  <a:moveTo>
                    <a:pt x="10800" y="5349"/>
                  </a:moveTo>
                  <a:cubicBezTo>
                    <a:pt x="7817" y="5349"/>
                    <a:pt x="5349" y="7817"/>
                    <a:pt x="5349" y="10800"/>
                  </a:cubicBezTo>
                  <a:cubicBezTo>
                    <a:pt x="5349" y="13783"/>
                    <a:pt x="7817" y="16251"/>
                    <a:pt x="10800" y="16251"/>
                  </a:cubicBezTo>
                  <a:cubicBezTo>
                    <a:pt x="13783" y="16251"/>
                    <a:pt x="16251" y="13783"/>
                    <a:pt x="16251" y="10800"/>
                  </a:cubicBezTo>
                  <a:cubicBezTo>
                    <a:pt x="16251" y="7817"/>
                    <a:pt x="13783" y="5349"/>
                    <a:pt x="10800" y="53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7" name="Shape 634"/>
            <p:cNvSpPr/>
            <p:nvPr/>
          </p:nvSpPr>
          <p:spPr>
            <a:xfrm>
              <a:off x="133327" y="140154"/>
              <a:ext cx="24976" cy="12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0270" extrusionOk="0">
                  <a:moveTo>
                    <a:pt x="21370" y="14330"/>
                  </a:moveTo>
                  <a:cubicBezTo>
                    <a:pt x="14738" y="-70"/>
                    <a:pt x="6307" y="-1330"/>
                    <a:pt x="2044" y="830"/>
                  </a:cubicBezTo>
                  <a:cubicBezTo>
                    <a:pt x="622" y="1550"/>
                    <a:pt x="-230" y="4430"/>
                    <a:pt x="54" y="7130"/>
                  </a:cubicBezTo>
                  <a:cubicBezTo>
                    <a:pt x="433" y="9830"/>
                    <a:pt x="1949" y="11630"/>
                    <a:pt x="3465" y="10910"/>
                  </a:cubicBezTo>
                  <a:cubicBezTo>
                    <a:pt x="3749" y="10730"/>
                    <a:pt x="10759" y="7850"/>
                    <a:pt x="16823" y="20270"/>
                  </a:cubicBezTo>
                  <a:cubicBezTo>
                    <a:pt x="17865" y="17210"/>
                    <a:pt x="19381" y="15230"/>
                    <a:pt x="21370" y="1433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8" name="Shape 635"/>
            <p:cNvSpPr/>
            <p:nvPr/>
          </p:nvSpPr>
          <p:spPr>
            <a:xfrm>
              <a:off x="148708" y="146235"/>
              <a:ext cx="23191" cy="22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4" y="21600"/>
                    <a:pt x="0" y="16766"/>
                    <a:pt x="0" y="10800"/>
                  </a:cubicBezTo>
                  <a:cubicBezTo>
                    <a:pt x="0" y="4834"/>
                    <a:pt x="4834" y="0"/>
                    <a:pt x="10800" y="0"/>
                  </a:cubicBezTo>
                  <a:cubicBezTo>
                    <a:pt x="16766" y="0"/>
                    <a:pt x="21600" y="4834"/>
                    <a:pt x="21600" y="10800"/>
                  </a:cubicBezTo>
                  <a:cubicBezTo>
                    <a:pt x="21600" y="16766"/>
                    <a:pt x="16766" y="21600"/>
                    <a:pt x="10800" y="21600"/>
                  </a:cubicBezTo>
                  <a:close/>
                  <a:moveTo>
                    <a:pt x="10800" y="5349"/>
                  </a:moveTo>
                  <a:cubicBezTo>
                    <a:pt x="7817" y="5349"/>
                    <a:pt x="5349" y="7817"/>
                    <a:pt x="5349" y="10800"/>
                  </a:cubicBezTo>
                  <a:cubicBezTo>
                    <a:pt x="5349" y="13783"/>
                    <a:pt x="7817" y="16251"/>
                    <a:pt x="10800" y="16251"/>
                  </a:cubicBezTo>
                  <a:cubicBezTo>
                    <a:pt x="13783" y="16251"/>
                    <a:pt x="16251" y="13783"/>
                    <a:pt x="16251" y="10800"/>
                  </a:cubicBezTo>
                  <a:cubicBezTo>
                    <a:pt x="16251" y="7817"/>
                    <a:pt x="13783" y="5349"/>
                    <a:pt x="10800" y="53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9" name="Shape 636"/>
            <p:cNvSpPr/>
            <p:nvPr/>
          </p:nvSpPr>
          <p:spPr>
            <a:xfrm>
              <a:off x="72505" y="106468"/>
              <a:ext cx="28799" cy="17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3" h="21074" extrusionOk="0">
                  <a:moveTo>
                    <a:pt x="20144" y="547"/>
                  </a:moveTo>
                  <a:cubicBezTo>
                    <a:pt x="19092" y="-526"/>
                    <a:pt x="17636" y="11"/>
                    <a:pt x="16989" y="1889"/>
                  </a:cubicBezTo>
                  <a:cubicBezTo>
                    <a:pt x="14076" y="9938"/>
                    <a:pt x="6067" y="12622"/>
                    <a:pt x="0" y="13293"/>
                  </a:cubicBezTo>
                  <a:cubicBezTo>
                    <a:pt x="243" y="14366"/>
                    <a:pt x="485" y="15439"/>
                    <a:pt x="566" y="16647"/>
                  </a:cubicBezTo>
                  <a:cubicBezTo>
                    <a:pt x="647" y="18256"/>
                    <a:pt x="485" y="19732"/>
                    <a:pt x="162" y="21074"/>
                  </a:cubicBezTo>
                  <a:cubicBezTo>
                    <a:pt x="6715" y="20403"/>
                    <a:pt x="16746" y="17317"/>
                    <a:pt x="20953" y="5914"/>
                  </a:cubicBezTo>
                  <a:cubicBezTo>
                    <a:pt x="21600" y="4035"/>
                    <a:pt x="21276" y="1755"/>
                    <a:pt x="20144" y="5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0" name="Shape 637"/>
            <p:cNvSpPr/>
            <p:nvPr/>
          </p:nvSpPr>
          <p:spPr>
            <a:xfrm>
              <a:off x="53182" y="109213"/>
              <a:ext cx="22977" cy="2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9" h="21222" extrusionOk="0">
                  <a:moveTo>
                    <a:pt x="10430" y="21222"/>
                  </a:moveTo>
                  <a:cubicBezTo>
                    <a:pt x="7953" y="21222"/>
                    <a:pt x="5575" y="20314"/>
                    <a:pt x="3692" y="18699"/>
                  </a:cubicBezTo>
                  <a:cubicBezTo>
                    <a:pt x="1612" y="16781"/>
                    <a:pt x="324" y="14257"/>
                    <a:pt x="26" y="11431"/>
                  </a:cubicBezTo>
                  <a:cubicBezTo>
                    <a:pt x="-370" y="5577"/>
                    <a:pt x="3890" y="530"/>
                    <a:pt x="9637" y="26"/>
                  </a:cubicBezTo>
                  <a:cubicBezTo>
                    <a:pt x="15384" y="-378"/>
                    <a:pt x="20338" y="3962"/>
                    <a:pt x="20834" y="9816"/>
                  </a:cubicBezTo>
                  <a:cubicBezTo>
                    <a:pt x="21230" y="15670"/>
                    <a:pt x="16969" y="20717"/>
                    <a:pt x="11223" y="21222"/>
                  </a:cubicBezTo>
                  <a:cubicBezTo>
                    <a:pt x="10925" y="21222"/>
                    <a:pt x="10727" y="21222"/>
                    <a:pt x="10430" y="21222"/>
                  </a:cubicBezTo>
                  <a:close/>
                  <a:moveTo>
                    <a:pt x="10430" y="5274"/>
                  </a:moveTo>
                  <a:cubicBezTo>
                    <a:pt x="10331" y="5274"/>
                    <a:pt x="10133" y="5274"/>
                    <a:pt x="10034" y="5274"/>
                  </a:cubicBezTo>
                  <a:cubicBezTo>
                    <a:pt x="7160" y="5476"/>
                    <a:pt x="4980" y="8100"/>
                    <a:pt x="5179" y="11028"/>
                  </a:cubicBezTo>
                  <a:cubicBezTo>
                    <a:pt x="5476" y="13955"/>
                    <a:pt x="7953" y="16276"/>
                    <a:pt x="10826" y="15973"/>
                  </a:cubicBezTo>
                  <a:cubicBezTo>
                    <a:pt x="13700" y="15670"/>
                    <a:pt x="15880" y="13147"/>
                    <a:pt x="15681" y="10220"/>
                  </a:cubicBezTo>
                  <a:cubicBezTo>
                    <a:pt x="15582" y="8807"/>
                    <a:pt x="14889" y="7495"/>
                    <a:pt x="13799" y="6586"/>
                  </a:cubicBezTo>
                  <a:cubicBezTo>
                    <a:pt x="12907" y="5678"/>
                    <a:pt x="11718" y="5274"/>
                    <a:pt x="10430" y="52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1" name="Shape 638"/>
            <p:cNvSpPr/>
            <p:nvPr/>
          </p:nvSpPr>
          <p:spPr>
            <a:xfrm>
              <a:off x="109927" y="123359"/>
              <a:ext cx="48308" cy="45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73" y="321"/>
                  </a:moveTo>
                  <a:cubicBezTo>
                    <a:pt x="19681" y="321"/>
                    <a:pt x="19189" y="161"/>
                    <a:pt x="18746" y="0"/>
                  </a:cubicBezTo>
                  <a:cubicBezTo>
                    <a:pt x="18746" y="911"/>
                    <a:pt x="18746" y="911"/>
                    <a:pt x="18746" y="911"/>
                  </a:cubicBezTo>
                  <a:cubicBezTo>
                    <a:pt x="18746" y="5896"/>
                    <a:pt x="15696" y="7075"/>
                    <a:pt x="10677" y="8576"/>
                  </a:cubicBezTo>
                  <a:cubicBezTo>
                    <a:pt x="5904" y="10023"/>
                    <a:pt x="0" y="11791"/>
                    <a:pt x="0" y="20046"/>
                  </a:cubicBezTo>
                  <a:cubicBezTo>
                    <a:pt x="0" y="20903"/>
                    <a:pt x="640" y="21600"/>
                    <a:pt x="1427" y="21600"/>
                  </a:cubicBezTo>
                  <a:cubicBezTo>
                    <a:pt x="2214" y="21600"/>
                    <a:pt x="2854" y="20903"/>
                    <a:pt x="2854" y="20046"/>
                  </a:cubicBezTo>
                  <a:cubicBezTo>
                    <a:pt x="2854" y="14418"/>
                    <a:pt x="6101" y="13185"/>
                    <a:pt x="11415" y="11577"/>
                  </a:cubicBezTo>
                  <a:cubicBezTo>
                    <a:pt x="15942" y="10184"/>
                    <a:pt x="21600" y="8522"/>
                    <a:pt x="21600" y="911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157" y="161"/>
                    <a:pt x="20665" y="321"/>
                    <a:pt x="20173" y="3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2" name="Shape 639"/>
            <p:cNvSpPr/>
            <p:nvPr/>
          </p:nvSpPr>
          <p:spPr>
            <a:xfrm>
              <a:off x="143265" y="103256"/>
              <a:ext cx="23191" cy="23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4" y="21600"/>
                    <a:pt x="0" y="16766"/>
                    <a:pt x="0" y="10800"/>
                  </a:cubicBezTo>
                  <a:cubicBezTo>
                    <a:pt x="0" y="4834"/>
                    <a:pt x="4834" y="0"/>
                    <a:pt x="10800" y="0"/>
                  </a:cubicBezTo>
                  <a:cubicBezTo>
                    <a:pt x="16766" y="0"/>
                    <a:pt x="21600" y="4834"/>
                    <a:pt x="21600" y="10800"/>
                  </a:cubicBezTo>
                  <a:cubicBezTo>
                    <a:pt x="21600" y="16766"/>
                    <a:pt x="16766" y="21600"/>
                    <a:pt x="10800" y="21600"/>
                  </a:cubicBezTo>
                  <a:close/>
                  <a:moveTo>
                    <a:pt x="10800" y="5349"/>
                  </a:moveTo>
                  <a:cubicBezTo>
                    <a:pt x="7817" y="5349"/>
                    <a:pt x="5349" y="7817"/>
                    <a:pt x="5349" y="10800"/>
                  </a:cubicBezTo>
                  <a:cubicBezTo>
                    <a:pt x="5349" y="13783"/>
                    <a:pt x="7817" y="16251"/>
                    <a:pt x="10800" y="16251"/>
                  </a:cubicBezTo>
                  <a:cubicBezTo>
                    <a:pt x="13783" y="16251"/>
                    <a:pt x="16251" y="13783"/>
                    <a:pt x="16251" y="10800"/>
                  </a:cubicBezTo>
                  <a:cubicBezTo>
                    <a:pt x="16251" y="7817"/>
                    <a:pt x="13783" y="5349"/>
                    <a:pt x="10800" y="53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5531364" y="1791960"/>
            <a:ext cx="2468329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latinLnBrk="1" hangingPunct="0"/>
            <a:r>
              <a:rPr lang="en-US" sz="1050" kern="0">
                <a:solidFill>
                  <a:srgbClr val="FFFFFF"/>
                </a:solidFill>
                <a:sym typeface="Helvetica"/>
              </a:rPr>
              <a:t>AI/Machine Learning/Data Services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531364" y="2023496"/>
            <a:ext cx="2872005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latinLnBrk="1" hangingPunct="0"/>
            <a:r>
              <a:rPr lang="en-US" sz="1050" kern="0">
                <a:solidFill>
                  <a:srgbClr val="FFFFFF"/>
                </a:solidFill>
                <a:sym typeface="Helvetica"/>
              </a:rPr>
              <a:t>Region Level Cloud APIs (HA/DR)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5452325" y="3888816"/>
            <a:ext cx="3019102" cy="615137"/>
            <a:chOff x="5483670" y="3519482"/>
            <a:chExt cx="3510874" cy="778308"/>
          </a:xfrm>
        </p:grpSpPr>
        <p:sp>
          <p:nvSpPr>
            <p:cNvPr id="86" name="Rounded Rectangle 85"/>
            <p:cNvSpPr/>
            <p:nvPr/>
          </p:nvSpPr>
          <p:spPr>
            <a:xfrm>
              <a:off x="5483670" y="3519482"/>
              <a:ext cx="3510874" cy="778308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4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latinLnBrk="1" hangingPunct="0"/>
              <a:endParaRPr lang="en-US" sz="1100" kern="0">
                <a:solidFill>
                  <a:srgbClr val="000000"/>
                </a:solidFill>
                <a:sym typeface="Helvetica"/>
              </a:endParaRPr>
            </a:p>
          </p:txBody>
        </p:sp>
        <p:sp>
          <p:nvSpPr>
            <p:cNvPr id="87" name="Shape 603"/>
            <p:cNvSpPr/>
            <p:nvPr/>
          </p:nvSpPr>
          <p:spPr>
            <a:xfrm>
              <a:off x="5694282" y="3568259"/>
              <a:ext cx="1195081" cy="389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600"/>
                </a:spcBef>
                <a:defRPr sz="1800"/>
              </a:pPr>
              <a:r>
                <a:rPr sz="700" kern="0">
                  <a:solidFill>
                    <a:srgbClr val="000000"/>
                  </a:solidFill>
                  <a:ea typeface="IBM Plex Sans"/>
                  <a:cs typeface="IBM Plex Sans"/>
                  <a:sym typeface="IBM Plex Sans"/>
                </a:rPr>
                <a:t>Kubernetes-based </a:t>
              </a:r>
              <a:br>
                <a:rPr sz="700" kern="0">
                  <a:solidFill>
                    <a:srgbClr val="000000"/>
                  </a:solidFill>
                  <a:ea typeface="IBM Plex Sans"/>
                  <a:cs typeface="IBM Plex Sans"/>
                  <a:sym typeface="IBM Plex Sans"/>
                </a:rPr>
              </a:br>
              <a:r>
                <a:rPr sz="700" kern="0">
                  <a:solidFill>
                    <a:srgbClr val="000000"/>
                  </a:solidFill>
                  <a:ea typeface="IBM Plex Sans"/>
                  <a:cs typeface="IBM Plex Sans"/>
                  <a:sym typeface="IBM Plex Sans"/>
                </a:rPr>
                <a:t>Container Platform</a:t>
              </a:r>
            </a:p>
          </p:txBody>
        </p:sp>
        <p:pic>
          <p:nvPicPr>
            <p:cNvPr id="88" name="image22.png"/>
            <p:cNvPicPr/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6050454" y="3915714"/>
              <a:ext cx="368508" cy="3622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" name="image17.png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6834955" y="3576054"/>
              <a:ext cx="924560" cy="660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0" name="Shape 618"/>
            <p:cNvSpPr/>
            <p:nvPr/>
          </p:nvSpPr>
          <p:spPr>
            <a:xfrm>
              <a:off x="7972653" y="3581863"/>
              <a:ext cx="873088" cy="674508"/>
            </a:xfrm>
            <a:prstGeom prst="rect">
              <a:avLst/>
            </a:prstGeom>
            <a:solidFill>
              <a:srgbClr val="0070C0"/>
            </a:solidFill>
            <a:ln w="12700" cap="flat">
              <a:solidFill>
                <a:srgbClr val="0070C0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1" name="Shape 653"/>
            <p:cNvSpPr/>
            <p:nvPr/>
          </p:nvSpPr>
          <p:spPr>
            <a:xfrm>
              <a:off x="8106528" y="3927346"/>
              <a:ext cx="739213" cy="350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700"/>
              </a:lvl1pPr>
            </a:lstStyle>
            <a:p>
              <a:pPr>
                <a:defRPr sz="1800"/>
              </a:pPr>
              <a:r>
                <a:rPr lang="en-US" sz="600" kern="0">
                  <a:solidFill>
                    <a:srgbClr val="FFFFFF"/>
                  </a:solidFill>
                  <a:cs typeface="IBM Plex Sans"/>
                  <a:sym typeface="Helvetica"/>
                </a:rPr>
                <a:t>Serverless Computing</a:t>
              </a:r>
              <a:endParaRPr sz="600" kern="0">
                <a:solidFill>
                  <a:srgbClr val="FFFFFF"/>
                </a:solidFill>
                <a:cs typeface="IBM Plex Sans"/>
                <a:sym typeface="Helvetica"/>
              </a:endParaRPr>
            </a:p>
          </p:txBody>
        </p:sp>
        <p:pic>
          <p:nvPicPr>
            <p:cNvPr id="92" name="image14.png" descr="whisk_icon_full-color_24x24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260344" y="3584273"/>
              <a:ext cx="294041" cy="349596"/>
            </a:xfrm>
            <a:prstGeom prst="rect">
              <a:avLst/>
            </a:prstGeom>
            <a:ln w="38100" cap="flat">
              <a:noFill/>
              <a:miter lim="400000"/>
            </a:ln>
            <a:effectLst/>
          </p:spPr>
        </p:pic>
      </p:grpSp>
      <p:grpSp>
        <p:nvGrpSpPr>
          <p:cNvPr id="93" name="Group 92"/>
          <p:cNvGrpSpPr/>
          <p:nvPr/>
        </p:nvGrpSpPr>
        <p:grpSpPr>
          <a:xfrm>
            <a:off x="843338" y="2295885"/>
            <a:ext cx="3016871" cy="588459"/>
            <a:chOff x="87274" y="1480464"/>
            <a:chExt cx="3508279" cy="744554"/>
          </a:xfrm>
        </p:grpSpPr>
        <p:sp>
          <p:nvSpPr>
            <p:cNvPr id="94" name="Rounded Rectangle 93"/>
            <p:cNvSpPr/>
            <p:nvPr/>
          </p:nvSpPr>
          <p:spPr>
            <a:xfrm>
              <a:off x="87274" y="1480464"/>
              <a:ext cx="3508279" cy="744554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4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latinLnBrk="1" hangingPunct="0"/>
              <a:endParaRPr lang="en-US" sz="1100" kern="0">
                <a:solidFill>
                  <a:srgbClr val="000000"/>
                </a:solidFill>
                <a:sym typeface="Helvetica"/>
              </a:endParaRPr>
            </a:p>
          </p:txBody>
        </p:sp>
        <p:pic>
          <p:nvPicPr>
            <p:cNvPr id="95" name="image11.png"/>
            <p:cNvPicPr/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177419" y="1533908"/>
              <a:ext cx="758343" cy="3588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" name="Shape 579"/>
            <p:cNvSpPr/>
            <p:nvPr/>
          </p:nvSpPr>
          <p:spPr>
            <a:xfrm>
              <a:off x="1066794" y="1529500"/>
              <a:ext cx="2397727" cy="175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spcBef>
                  <a:spcPts val="600"/>
                </a:spcBef>
                <a:defRPr sz="1100" b="1">
                  <a:latin typeface="IBM Plex Sans"/>
                  <a:ea typeface="IBM Plex Sans"/>
                  <a:cs typeface="IBM Plex Sans"/>
                  <a:sym typeface="IBM Plex Sans"/>
                </a:defRPr>
              </a:lvl1pPr>
            </a:lstStyle>
            <a:p>
              <a:pPr algn="ctr">
                <a:defRPr sz="1800" b="0"/>
              </a:pPr>
              <a:r>
                <a:rPr sz="900" b="0" kern="0">
                  <a:solidFill>
                    <a:srgbClr val="000E5E"/>
                  </a:solidFill>
                </a:rPr>
                <a:t>IBM Middleware, Data, Analytics </a:t>
              </a:r>
            </a:p>
          </p:txBody>
        </p:sp>
        <p:pic>
          <p:nvPicPr>
            <p:cNvPr id="97" name="image21.png"/>
            <p:cNvPicPr/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117739" y="1854737"/>
              <a:ext cx="3444755" cy="329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8" name="Group 97"/>
          <p:cNvGrpSpPr/>
          <p:nvPr/>
        </p:nvGrpSpPr>
        <p:grpSpPr>
          <a:xfrm>
            <a:off x="5452325" y="2295885"/>
            <a:ext cx="3019102" cy="588459"/>
            <a:chOff x="5483670" y="1480161"/>
            <a:chExt cx="3510874" cy="744554"/>
          </a:xfrm>
        </p:grpSpPr>
        <p:sp>
          <p:nvSpPr>
            <p:cNvPr id="99" name="Rounded Rectangle 98"/>
            <p:cNvSpPr/>
            <p:nvPr/>
          </p:nvSpPr>
          <p:spPr>
            <a:xfrm>
              <a:off x="5483670" y="1480161"/>
              <a:ext cx="3510874" cy="744554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4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latinLnBrk="1" hangingPunct="0"/>
              <a:endParaRPr lang="en-US" sz="1100" kern="0">
                <a:solidFill>
                  <a:srgbClr val="000000"/>
                </a:solidFill>
                <a:sym typeface="Helvetica"/>
              </a:endParaRPr>
            </a:p>
          </p:txBody>
        </p:sp>
        <p:pic>
          <p:nvPicPr>
            <p:cNvPr id="100" name="image11.png"/>
            <p:cNvPicPr/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5576409" y="1533605"/>
              <a:ext cx="758343" cy="3588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1" name="Shape 579"/>
            <p:cNvSpPr/>
            <p:nvPr/>
          </p:nvSpPr>
          <p:spPr>
            <a:xfrm>
              <a:off x="6499755" y="1511852"/>
              <a:ext cx="2302096" cy="350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spcBef>
                  <a:spcPts val="600"/>
                </a:spcBef>
                <a:defRPr sz="1100" b="1">
                  <a:latin typeface="IBM Plex Sans"/>
                  <a:ea typeface="IBM Plex Sans"/>
                  <a:cs typeface="IBM Plex Sans"/>
                  <a:sym typeface="IBM Plex Sans"/>
                </a:defRPr>
              </a:lvl1pPr>
            </a:lstStyle>
            <a:p>
              <a:pPr algn="ctr">
                <a:defRPr sz="1800" b="0"/>
              </a:pPr>
              <a:r>
                <a:rPr sz="900" b="0" kern="0">
                  <a:solidFill>
                    <a:srgbClr val="000E5E"/>
                  </a:solidFill>
                </a:rPr>
                <a:t>IBM Middleware, Data, Analytics</a:t>
              </a:r>
              <a:r>
                <a:rPr lang="en-US" sz="900" b="0" kern="0">
                  <a:solidFill>
                    <a:srgbClr val="000E5E"/>
                  </a:solidFill>
                </a:rPr>
                <a:t> (BYOL or aaS)</a:t>
              </a:r>
              <a:r>
                <a:rPr sz="900" b="0" kern="0">
                  <a:solidFill>
                    <a:srgbClr val="000E5E"/>
                  </a:solidFill>
                </a:rPr>
                <a:t> </a:t>
              </a:r>
            </a:p>
          </p:txBody>
        </p:sp>
        <p:pic>
          <p:nvPicPr>
            <p:cNvPr id="102" name="image21.png"/>
            <p:cNvPicPr/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5516729" y="1854434"/>
              <a:ext cx="3444755" cy="329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3" name="Group 102"/>
          <p:cNvGrpSpPr/>
          <p:nvPr/>
        </p:nvGrpSpPr>
        <p:grpSpPr>
          <a:xfrm>
            <a:off x="5452325" y="3196708"/>
            <a:ext cx="3019102" cy="674674"/>
            <a:chOff x="5483670" y="2643786"/>
            <a:chExt cx="3510874" cy="853639"/>
          </a:xfrm>
        </p:grpSpPr>
        <p:sp>
          <p:nvSpPr>
            <p:cNvPr id="104" name="Rounded Rectangle 103"/>
            <p:cNvSpPr/>
            <p:nvPr/>
          </p:nvSpPr>
          <p:spPr>
            <a:xfrm>
              <a:off x="5483670" y="2643786"/>
              <a:ext cx="3510874" cy="841893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4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latinLnBrk="1" hangingPunct="0"/>
              <a:endParaRPr lang="en-US" sz="1100" kern="0">
                <a:solidFill>
                  <a:srgbClr val="000000"/>
                </a:solidFill>
                <a:sym typeface="Helvetica"/>
              </a:endParaRPr>
            </a:p>
          </p:txBody>
        </p:sp>
        <p:sp>
          <p:nvSpPr>
            <p:cNvPr id="105" name="Shape 577"/>
            <p:cNvSpPr/>
            <p:nvPr/>
          </p:nvSpPr>
          <p:spPr>
            <a:xfrm>
              <a:off x="6596343" y="3071561"/>
              <a:ext cx="415342" cy="194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defRPr sz="1800"/>
              </a:pPr>
              <a:r>
                <a:rPr sz="5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API Cnnect</a:t>
              </a:r>
              <a:endParaRPr sz="1400" kern="0">
                <a:solidFill>
                  <a:srgbClr val="000000"/>
                </a:solidFill>
                <a:sym typeface="Helvetica Neue"/>
              </a:endParaRPr>
            </a:p>
            <a:p>
              <a:pPr algn="ctr">
                <a:defRPr sz="1800"/>
              </a:pPr>
              <a:r>
                <a:rPr sz="5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&amp; Mgmt</a:t>
              </a:r>
            </a:p>
          </p:txBody>
        </p:sp>
        <p:sp>
          <p:nvSpPr>
            <p:cNvPr id="106" name="Shape 583"/>
            <p:cNvSpPr/>
            <p:nvPr/>
          </p:nvSpPr>
          <p:spPr>
            <a:xfrm>
              <a:off x="7435677" y="2679775"/>
              <a:ext cx="1467525" cy="175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spcBef>
                  <a:spcPts val="600"/>
                </a:spcBef>
                <a:defRPr sz="1100" b="1">
                  <a:latin typeface="IBM Plex Sans"/>
                  <a:ea typeface="IBM Plex Sans"/>
                  <a:cs typeface="IBM Plex Sans"/>
                  <a:sym typeface="IBM Plex Sans"/>
                </a:defRPr>
              </a:lvl1pPr>
            </a:lstStyle>
            <a:p>
              <a:pPr algn="ctr">
                <a:defRPr sz="1800" b="0"/>
              </a:pPr>
              <a:r>
                <a:rPr sz="900" b="0" kern="0">
                  <a:solidFill>
                    <a:srgbClr val="000000"/>
                  </a:solidFill>
                </a:rPr>
                <a:t>Language Runtimes</a:t>
              </a:r>
            </a:p>
          </p:txBody>
        </p:sp>
        <p:pic>
          <p:nvPicPr>
            <p:cNvPr id="107" name="image12.png" descr="i_js_24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182778" y="2902577"/>
              <a:ext cx="347201" cy="351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" name="image13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606363" y="2962176"/>
              <a:ext cx="258024" cy="2318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9" name="image14.png" descr="whisk_icon_full-color_24x24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046727" y="2938173"/>
              <a:ext cx="276783" cy="279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0" name="image15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486700" y="2983636"/>
              <a:ext cx="283096" cy="188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" name="image16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839502" y="2979442"/>
              <a:ext cx="811659" cy="3954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2" name="Shape 590"/>
            <p:cNvSpPr/>
            <p:nvPr/>
          </p:nvSpPr>
          <p:spPr>
            <a:xfrm>
              <a:off x="5627178" y="2689025"/>
              <a:ext cx="1589920" cy="175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spcBef>
                  <a:spcPts val="600"/>
                </a:spcBef>
                <a:defRPr sz="1100" b="1">
                  <a:latin typeface="IBM Plex Sans"/>
                  <a:ea typeface="IBM Plex Sans"/>
                  <a:cs typeface="IBM Plex Sans"/>
                  <a:sym typeface="IBM Plex Sans"/>
                </a:defRPr>
              </a:lvl1pPr>
            </a:lstStyle>
            <a:p>
              <a:pPr algn="ctr">
                <a:defRPr sz="1800" b="0"/>
              </a:pPr>
              <a:r>
                <a:rPr sz="900" b="0" kern="0">
                  <a:solidFill>
                    <a:srgbClr val="000000"/>
                  </a:solidFill>
                </a:rPr>
                <a:t>Core Operational Services</a:t>
              </a:r>
            </a:p>
          </p:txBody>
        </p:sp>
        <p:pic>
          <p:nvPicPr>
            <p:cNvPr id="113" name="image19.png" descr="i_rbs_24.pn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8295502" y="3253891"/>
              <a:ext cx="253428" cy="1821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4" name="image20.png" descr="i_python_24.pn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7381140" y="3229884"/>
              <a:ext cx="235412" cy="2675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5" name="TextBox 114"/>
          <p:cNvSpPr txBox="1"/>
          <p:nvPr/>
        </p:nvSpPr>
        <p:spPr>
          <a:xfrm>
            <a:off x="1116979" y="1791176"/>
            <a:ext cx="208069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latinLnBrk="1" hangingPunct="0"/>
            <a:r>
              <a:rPr lang="en-US" sz="1400" kern="0">
                <a:solidFill>
                  <a:srgbClr val="000000"/>
                </a:solidFill>
                <a:ea typeface="IBM Plex Sans" charset="0"/>
                <a:cs typeface="IBM Plex Sans" charset="0"/>
                <a:sym typeface="Helvetica"/>
              </a:rPr>
              <a:t>IBM Cloud Private</a:t>
            </a:r>
          </a:p>
        </p:txBody>
      </p:sp>
      <p:pic>
        <p:nvPicPr>
          <p:cNvPr id="116" name="image23.png"/>
          <p:cNvPicPr/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5561238" y="4617805"/>
            <a:ext cx="529888" cy="6509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7" name="TextBox 116"/>
          <p:cNvSpPr txBox="1"/>
          <p:nvPr/>
        </p:nvSpPr>
        <p:spPr>
          <a:xfrm>
            <a:off x="5982044" y="1506673"/>
            <a:ext cx="208069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latinLnBrk="1" hangingPunct="0"/>
            <a:r>
              <a:rPr lang="en-US" sz="1400" kern="0">
                <a:solidFill>
                  <a:srgbClr val="000000"/>
                </a:solidFill>
                <a:ea typeface="IBM Plex Sans" charset="0"/>
                <a:cs typeface="IBM Plex Sans" charset="0"/>
                <a:sym typeface="Helvetica"/>
              </a:rPr>
              <a:t>IBM Cloud Public</a:t>
            </a:r>
          </a:p>
        </p:txBody>
      </p:sp>
      <p:cxnSp>
        <p:nvCxnSpPr>
          <p:cNvPr id="118" name="Straight Arrow Connector 117"/>
          <p:cNvCxnSpPr/>
          <p:nvPr/>
        </p:nvCxnSpPr>
        <p:spPr>
          <a:xfrm>
            <a:off x="3898207" y="2602931"/>
            <a:ext cx="10255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3958824" y="3687628"/>
            <a:ext cx="10255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3946431" y="3385673"/>
            <a:ext cx="9791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3967133" y="4216327"/>
            <a:ext cx="9791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Right Brace 121"/>
          <p:cNvSpPr/>
          <p:nvPr/>
        </p:nvSpPr>
        <p:spPr>
          <a:xfrm rot="16200000">
            <a:off x="4487580" y="-2313871"/>
            <a:ext cx="449079" cy="7730214"/>
          </a:xfrm>
          <a:prstGeom prst="rightBrace">
            <a:avLst>
              <a:gd name="adj1" fmla="val 59237"/>
              <a:gd name="adj2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73283" y="74748"/>
            <a:ext cx="6592245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latinLnBrk="1" hangingPunct="0"/>
            <a:r>
              <a:rPr lang="en-US" sz="2400" b="1" kern="0">
                <a:solidFill>
                  <a:srgbClr val="FEFEFE"/>
                </a:solidFill>
                <a:latin typeface="IBM Plex Sans" charset="0"/>
                <a:ea typeface="IBM Plex Sans" charset="0"/>
                <a:cs typeface="IBM Plex Sans" charset="0"/>
                <a:sym typeface="Helvetica"/>
              </a:rPr>
              <a:t>Hybrid Cloud is a key differentiator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54733" y="645049"/>
            <a:ext cx="4660811" cy="738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-US" sz="1400" kern="0">
                <a:solidFill>
                  <a:sysClr val="windowText" lastClr="000000"/>
                </a:solidFill>
                <a:latin typeface="IBM Plex Sans" charset="0"/>
                <a:ea typeface="IBM Plex Sans" charset="0"/>
                <a:cs typeface="IBM Plex Sans" charset="0"/>
                <a:sym typeface="Helvetica"/>
              </a:rPr>
              <a:t>IBM provides the strongest cloud integration</a:t>
            </a:r>
          </a:p>
          <a:p>
            <a:pPr algn="ctr"/>
            <a:r>
              <a:rPr lang="en-US" sz="1400" kern="0">
                <a:solidFill>
                  <a:sysClr val="windowText" lastClr="000000"/>
                </a:solidFill>
                <a:latin typeface="IBM Plex Sans" charset="0"/>
                <a:ea typeface="IBM Plex Sans" charset="0"/>
                <a:cs typeface="IBM Plex Sans" charset="0"/>
                <a:sym typeface="Helvetica"/>
              </a:rPr>
              <a:t>for unified cloud native developer experience </a:t>
            </a:r>
          </a:p>
          <a:p>
            <a:pPr algn="ctr"/>
            <a:r>
              <a:rPr lang="en-US" sz="1400" kern="0">
                <a:solidFill>
                  <a:sysClr val="windowText" lastClr="000000"/>
                </a:solidFill>
                <a:latin typeface="IBM Plex Sans" charset="0"/>
                <a:ea typeface="IBM Plex Sans" charset="0"/>
                <a:cs typeface="IBM Plex Sans" charset="0"/>
                <a:sym typeface="Helvetica"/>
              </a:rPr>
              <a:t>across </a:t>
            </a:r>
            <a:r>
              <a:rPr lang="en-US" sz="1400" kern="0">
                <a:solidFill>
                  <a:srgbClr val="0070C0"/>
                </a:solidFill>
                <a:latin typeface="IBM Plex Sans" charset="0"/>
                <a:ea typeface="IBM Plex Sans" charset="0"/>
                <a:cs typeface="IBM Plex Sans" charset="0"/>
                <a:sym typeface="Helvetica"/>
              </a:rPr>
              <a:t>Public &amp; Private Clouds</a:t>
            </a:r>
          </a:p>
        </p:txBody>
      </p:sp>
      <p:sp>
        <p:nvSpPr>
          <p:cNvPr id="125" name="Slide Number Placeholder 3"/>
          <p:cNvSpPr txBox="1">
            <a:spLocks/>
          </p:cNvSpPr>
          <p:nvPr/>
        </p:nvSpPr>
        <p:spPr>
          <a:xfrm>
            <a:off x="7027050" y="4881708"/>
            <a:ext cx="2057400" cy="201332"/>
          </a:xfrm>
          <a:prstGeom prst="rect">
            <a:avLst/>
          </a:prstGeom>
        </p:spPr>
        <p:txBody>
          <a:bodyPr/>
          <a:lstStyle>
            <a:lvl1pPr defTabSz="685800">
              <a:defRPr sz="1300">
                <a:latin typeface="+mn-lt"/>
                <a:ea typeface="+mn-ea"/>
                <a:cs typeface="+mn-cs"/>
                <a:sym typeface="Helvetica"/>
              </a:defRPr>
            </a:lvl1pPr>
            <a:lvl2pPr defTabSz="685800">
              <a:defRPr sz="1300">
                <a:latin typeface="+mn-lt"/>
                <a:ea typeface="+mn-ea"/>
                <a:cs typeface="+mn-cs"/>
                <a:sym typeface="Helvetica"/>
              </a:defRPr>
            </a:lvl2pPr>
            <a:lvl3pPr defTabSz="685800">
              <a:defRPr sz="1300">
                <a:latin typeface="+mn-lt"/>
                <a:ea typeface="+mn-ea"/>
                <a:cs typeface="+mn-cs"/>
                <a:sym typeface="Helvetica"/>
              </a:defRPr>
            </a:lvl3pPr>
            <a:lvl4pPr defTabSz="685800">
              <a:defRPr sz="1300">
                <a:latin typeface="+mn-lt"/>
                <a:ea typeface="+mn-ea"/>
                <a:cs typeface="+mn-cs"/>
                <a:sym typeface="Helvetica"/>
              </a:defRPr>
            </a:lvl4pPr>
            <a:lvl5pPr defTabSz="685800">
              <a:defRPr sz="1300">
                <a:latin typeface="+mn-lt"/>
                <a:ea typeface="+mn-ea"/>
                <a:cs typeface="+mn-cs"/>
                <a:sym typeface="Helvetica"/>
              </a:defRPr>
            </a:lvl5pPr>
            <a:lvl6pPr defTabSz="685800">
              <a:defRPr sz="1300">
                <a:latin typeface="+mn-lt"/>
                <a:ea typeface="+mn-ea"/>
                <a:cs typeface="+mn-cs"/>
                <a:sym typeface="Helvetica"/>
              </a:defRPr>
            </a:lvl6pPr>
            <a:lvl7pPr defTabSz="685800">
              <a:defRPr sz="1300">
                <a:latin typeface="+mn-lt"/>
                <a:ea typeface="+mn-ea"/>
                <a:cs typeface="+mn-cs"/>
                <a:sym typeface="Helvetica"/>
              </a:defRPr>
            </a:lvl7pPr>
            <a:lvl8pPr defTabSz="685800">
              <a:defRPr sz="1300">
                <a:latin typeface="+mn-lt"/>
                <a:ea typeface="+mn-ea"/>
                <a:cs typeface="+mn-cs"/>
                <a:sym typeface="Helvetica"/>
              </a:defRPr>
            </a:lvl8pPr>
            <a:lvl9pPr defTabSz="685800">
              <a:defRPr sz="1300"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/>
            <a:fld id="{0F7A4F71-019A-F249-A32C-F3179C8C311C}" type="slidenum">
              <a:rPr lang="uk-UA" sz="800" kern="0" smtClean="0">
                <a:solidFill>
                  <a:srgbClr val="FEFEFE"/>
                </a:solidFill>
              </a:rPr>
              <a:pPr algn="r"/>
              <a:t>4</a:t>
            </a:fld>
            <a:endParaRPr lang="uk-UA" sz="800" kern="0">
              <a:solidFill>
                <a:srgbClr val="FEFE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053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21621"/>
            <a:ext cx="6400800" cy="640080"/>
          </a:xfrm>
        </p:spPr>
        <p:txBody>
          <a:bodyPr/>
          <a:lstStyle/>
          <a:p>
            <a:r>
              <a:rPr lang="en-US" dirty="0"/>
              <a:t>Solution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85095"/>
            <a:ext cx="2057400" cy="137160"/>
          </a:xfr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28600" y="4885095"/>
            <a:ext cx="6400800" cy="137160"/>
          </a:xfrm>
        </p:spPr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Think 2018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Slide Number Placeholder 1"/>
          <p:cNvSpPr txBox="1">
            <a:spLocks/>
          </p:cNvSpPr>
          <p:nvPr/>
        </p:nvSpPr>
        <p:spPr>
          <a:xfrm>
            <a:off x="6858000" y="4885095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Slide Number Placeholder 1"/>
          <p:cNvSpPr txBox="1">
            <a:spLocks/>
          </p:cNvSpPr>
          <p:nvPr/>
        </p:nvSpPr>
        <p:spPr>
          <a:xfrm>
            <a:off x="6858000" y="4885095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37" y="742439"/>
            <a:ext cx="8813800" cy="11356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</p:pic>
      <p:sp>
        <p:nvSpPr>
          <p:cNvPr id="64" name="Rectangle 63"/>
          <p:cNvSpPr/>
          <p:nvPr/>
        </p:nvSpPr>
        <p:spPr>
          <a:xfrm>
            <a:off x="1781311" y="786254"/>
            <a:ext cx="52882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rgbClr val="000000"/>
                </a:solidFill>
                <a:ea typeface="Arial" charset="0"/>
                <a:cs typeface="Arial" charset="0"/>
                <a:sym typeface="Helvetica Neue"/>
              </a:rPr>
              <a:t>IBM Middleware, Data, Analytics and Developer Services</a:t>
            </a:r>
            <a:endParaRPr lang="en-US" sz="1600" dirty="0">
              <a:solidFill>
                <a:srgbClr val="000000"/>
              </a:solidFill>
              <a:ea typeface="Arial" charset="0"/>
              <a:cs typeface="Arial" charset="0"/>
              <a:sym typeface="Helvetica Neue"/>
            </a:endParaRPr>
          </a:p>
          <a:p>
            <a:r>
              <a:rPr lang="en-US" sz="1600" dirty="0">
                <a:solidFill>
                  <a:srgbClr val="000000"/>
                </a:solidFill>
                <a:ea typeface="Helvetica Neue Light"/>
                <a:cs typeface="Helvetica Neue Light"/>
                <a:sym typeface="Helvetica Neue Light"/>
              </a:rPr>
              <a:t>Cloud enabled middleware, messaging, databases, analytics, and cognitive services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37" y="1915682"/>
            <a:ext cx="8813800" cy="96022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6" name="Rectangle 65"/>
          <p:cNvSpPr/>
          <p:nvPr/>
        </p:nvSpPr>
        <p:spPr>
          <a:xfrm>
            <a:off x="1809749" y="1950322"/>
            <a:ext cx="65330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rgbClr val="000000"/>
                </a:solidFill>
                <a:ea typeface="Arial" charset="0"/>
                <a:cs typeface="Arial" charset="0"/>
                <a:sym typeface="Helvetica Neue"/>
              </a:rPr>
              <a:t>Core Operational Services</a:t>
            </a:r>
            <a:br>
              <a:rPr lang="en-US" sz="1600" b="1" dirty="0">
                <a:solidFill>
                  <a:srgbClr val="000000"/>
                </a:solidFill>
                <a:ea typeface="Arial" charset="0"/>
                <a:cs typeface="Arial" charset="0"/>
                <a:sym typeface="Helvetica Neue"/>
              </a:rPr>
            </a:br>
            <a:r>
              <a:rPr lang="en-US" sz="1600" dirty="0">
                <a:solidFill>
                  <a:srgbClr val="000000"/>
                </a:solidFill>
                <a:sym typeface="Helvetica Neue"/>
              </a:rPr>
              <a:t>Simplify Operations Management, Security, and Hybrid integration</a:t>
            </a:r>
            <a:br>
              <a:rPr lang="en-US" sz="1600" dirty="0">
                <a:solidFill>
                  <a:srgbClr val="000000"/>
                </a:solidFill>
                <a:sym typeface="Helvetica Neue"/>
              </a:rPr>
            </a:br>
            <a:r>
              <a:rPr lang="en-US" sz="1600" dirty="0">
                <a:solidFill>
                  <a:srgbClr val="000000"/>
                </a:solidFill>
                <a:sym typeface="Helvetica Neue"/>
              </a:rPr>
              <a:t>Provision infrastructure and apps across Multi-Cloud environments 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37" y="2905801"/>
            <a:ext cx="3870463" cy="145632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</p:pic>
      <p:sp>
        <p:nvSpPr>
          <p:cNvPr id="68" name="Rectangle 67"/>
          <p:cNvSpPr/>
          <p:nvPr/>
        </p:nvSpPr>
        <p:spPr>
          <a:xfrm>
            <a:off x="833373" y="2986621"/>
            <a:ext cx="2844733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rgbClr val="000000"/>
                </a:solidFill>
                <a:sym typeface="Helvetica Neue"/>
              </a:rPr>
              <a:t>Kubernetes-based Container Platform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cs typeface="Helvetica Neue Light"/>
                <a:sym typeface="Helvetica Neue Light"/>
              </a:rPr>
              <a:t>Industry leading container orchestration platform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2062" y="621323"/>
            <a:ext cx="8976772" cy="3833064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37" y="4554967"/>
            <a:ext cx="8813800" cy="46770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1" name="Rectangle 70"/>
          <p:cNvSpPr/>
          <p:nvPr/>
        </p:nvSpPr>
        <p:spPr>
          <a:xfrm>
            <a:off x="237366" y="4628339"/>
            <a:ext cx="21018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a typeface="Arial" charset="0"/>
                <a:cs typeface="Arial" charset="0"/>
                <a:sym typeface="Helvetica Neue"/>
              </a:rPr>
              <a:t>Runs on existing IaaS:</a:t>
            </a:r>
            <a:endParaRPr lang="en-US" sz="1400" b="1" dirty="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700" y="4618982"/>
            <a:ext cx="474768" cy="32302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653" y="4634166"/>
            <a:ext cx="245768" cy="31436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484" y="4709551"/>
            <a:ext cx="878088" cy="14188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7483" y="4599270"/>
            <a:ext cx="357512" cy="354405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5623433" y="4669200"/>
            <a:ext cx="6719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000000"/>
                </a:solidFill>
              </a:rPr>
              <a:t>System Z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584" y="4665528"/>
            <a:ext cx="178871" cy="228796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6805796" y="4610649"/>
            <a:ext cx="625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IBM </a:t>
            </a:r>
            <a:br>
              <a:rPr lang="en-US" sz="800" dirty="0">
                <a:solidFill>
                  <a:srgbClr val="000000"/>
                </a:solidFill>
              </a:rPr>
            </a:br>
            <a:r>
              <a:rPr lang="en-US" sz="800" dirty="0">
                <a:solidFill>
                  <a:srgbClr val="000000"/>
                </a:solidFill>
              </a:rPr>
              <a:t>Spectrum</a:t>
            </a: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599" y="944848"/>
            <a:ext cx="1504950" cy="8001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599" y="1976325"/>
            <a:ext cx="1581150" cy="7620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18" y="2985787"/>
            <a:ext cx="680439" cy="664974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1480" y="766819"/>
            <a:ext cx="987815" cy="51822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05796" y="1329829"/>
            <a:ext cx="485273" cy="485273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2455" y="1319681"/>
            <a:ext cx="488490" cy="48849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48572" y="3012048"/>
            <a:ext cx="613611" cy="638713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512" y="2905801"/>
            <a:ext cx="2668374" cy="145632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7" name="Rectangle 86"/>
          <p:cNvSpPr/>
          <p:nvPr/>
        </p:nvSpPr>
        <p:spPr>
          <a:xfrm>
            <a:off x="4130537" y="2927406"/>
            <a:ext cx="166879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rgbClr val="000000"/>
                </a:solidFill>
                <a:sym typeface="Helvetica Neue"/>
              </a:rPr>
              <a:t>Cloud Foundry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sym typeface="Helvetica Neue"/>
              </a:rPr>
              <a:t>For prescribed app dev &amp; deployment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66152" y="2990576"/>
            <a:ext cx="1066800" cy="7620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024" y="2905801"/>
            <a:ext cx="2209614" cy="145632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0" name="Rectangle 89"/>
          <p:cNvSpPr/>
          <p:nvPr/>
        </p:nvSpPr>
        <p:spPr>
          <a:xfrm>
            <a:off x="6823703" y="2923844"/>
            <a:ext cx="144486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rgbClr val="000000"/>
                </a:solidFill>
                <a:sym typeface="Helvetica Neue"/>
              </a:rPr>
              <a:t>Terraform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sym typeface="Helvetica Neue"/>
              </a:rPr>
              <a:t>For multi-cloud management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7C7C3C8-9D1A-DC4F-BF37-4EC621B77F8D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5030" y="2871162"/>
            <a:ext cx="858116" cy="856850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6773701" y="4081568"/>
            <a:ext cx="2285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000000"/>
                </a:solidFill>
              </a:rPr>
              <a:t>(Cloud Automation Manager)</a:t>
            </a:r>
            <a:endParaRPr lang="en-US" sz="1200" b="1" dirty="0">
              <a:solidFill>
                <a:srgbClr val="000000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3BAB3DA-E168-1E48-A11F-873C68F00CE1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9582" y="1303534"/>
            <a:ext cx="573744" cy="57374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441C7CE-4150-D944-BFBC-206EC76C5FB7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5329" y="757471"/>
            <a:ext cx="917575" cy="54717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6DEDC34-7D54-FC45-950D-CB8335871522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2848" y="757471"/>
            <a:ext cx="556232" cy="48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1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64FF"/>
                </a:solidFill>
              </a:rPr>
              <a:t>IBM </a:t>
            </a:r>
            <a:r>
              <a:rPr lang="en-US" b="1" dirty="0">
                <a:solidFill>
                  <a:srgbClr val="0064FF"/>
                </a:solidFill>
              </a:rPr>
              <a:t>Cloud</a:t>
            </a:r>
            <a:r>
              <a:rPr lang="en-US" dirty="0">
                <a:solidFill>
                  <a:srgbClr val="0064FF"/>
                </a:solidFill>
              </a:rPr>
              <a:t> private transforms the way IT operations and developers work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3131"/>
            <a:ext cx="9144000" cy="1135699"/>
          </a:xfrm>
          <a:prstGeom prst="rect">
            <a:avLst/>
          </a:prstGeom>
        </p:spPr>
      </p:pic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1958537" y="1464174"/>
            <a:ext cx="1927664" cy="718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1148" tIns="20574" rIns="41148" bIns="20574">
            <a:spAutoFit/>
          </a:bodyPr>
          <a:lstStyle/>
          <a:p>
            <a:pPr>
              <a:spcAft>
                <a:spcPts val="300"/>
              </a:spcAft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HelvNeue Bold for IBM" charset="0"/>
                <a:cs typeface="HelvNeue Bold for IBM" charset="0"/>
                <a:sym typeface="Helvetica Light" charset="0"/>
              </a:rPr>
              <a:t>Todd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ea typeface="HelvNeue Bold for IBM" charset="0"/>
              <a:cs typeface="HelvNeue Bold for IBM" charset="0"/>
              <a:sym typeface="Helvetica Light" charset="0"/>
            </a:endParaRPr>
          </a:p>
          <a:p>
            <a:pPr>
              <a:spcAft>
                <a:spcPts val="3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HelvNeue Light for IBM" charset="0"/>
                <a:cs typeface="HelvNeue Light for IBM" charset="0"/>
                <a:sym typeface="Helvetica Light" charset="0"/>
              </a:rPr>
              <a:t>Operations / Admin</a:t>
            </a:r>
          </a:p>
          <a:p>
            <a:pPr>
              <a:spcAft>
                <a:spcPts val="300"/>
              </a:spcAft>
            </a:pPr>
            <a:r>
              <a:rPr lang="en-US" sz="825" i="1" dirty="0">
                <a:solidFill>
                  <a:schemeClr val="tx1">
                    <a:lumMod val="75000"/>
                    <a:lumOff val="25000"/>
                  </a:schemeClr>
                </a:solidFill>
                <a:ea typeface="HelvNeue Light Italic for IBM" charset="0"/>
                <a:cs typeface="HelvNeue Light Italic for IBM" charset="0"/>
                <a:sym typeface="Helvetica Light" charset="0"/>
              </a:rPr>
              <a:t>Responsible for infrastructure, security, and management of the environment.</a:t>
            </a:r>
            <a:endParaRPr lang="en-US" sz="825" i="1" dirty="0">
              <a:solidFill>
                <a:schemeClr val="tx1">
                  <a:lumMod val="75000"/>
                  <a:lumOff val="25000"/>
                </a:schemeClr>
              </a:solidFill>
              <a:ea typeface="HelvNeue Light Italic for IBM" charset="0"/>
              <a:cs typeface="HelvNeue Light Italic for IBM" charset="0"/>
            </a:endParaRP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5757887" y="1464174"/>
            <a:ext cx="2390272" cy="718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1148" tIns="20574" rIns="41148" bIns="20574">
            <a:spAutoFit/>
          </a:bodyPr>
          <a:lstStyle/>
          <a:p>
            <a:pPr>
              <a:spcAft>
                <a:spcPts val="300"/>
              </a:spcAft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HelvNeue Bold for IBM" charset="0"/>
                <a:cs typeface="HelvNeue Bold for IBM" charset="0"/>
                <a:sym typeface="Helvetica Light" charset="0"/>
              </a:rPr>
              <a:t>Jane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ea typeface="HelvNeue Bold for IBM" charset="0"/>
              <a:cs typeface="HelvNeue Bold for IBM" charset="0"/>
              <a:sym typeface="Helvetica Light" charset="0"/>
            </a:endParaRPr>
          </a:p>
          <a:p>
            <a:pPr>
              <a:spcAft>
                <a:spcPts val="3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HelvNeue Light for IBM" charset="0"/>
                <a:cs typeface="HelvNeue Light for IBM" charset="0"/>
                <a:sym typeface="Helvetica Light" charset="0"/>
              </a:rPr>
              <a:t>Enterprise Developer</a:t>
            </a:r>
          </a:p>
          <a:p>
            <a:r>
              <a:rPr lang="en-US" sz="825" i="1" dirty="0">
                <a:solidFill>
                  <a:schemeClr val="tx1">
                    <a:lumMod val="75000"/>
                    <a:lumOff val="25000"/>
                  </a:schemeClr>
                </a:solidFill>
                <a:ea typeface="HelvNeue Light Italic for IBM" charset="0"/>
                <a:cs typeface="HelvNeue Light Italic for IBM" charset="0"/>
                <a:sym typeface="Helvetica Light" charset="0"/>
              </a:rPr>
              <a:t>Responsible for modernizing existing applications and creating new Cloud Native Workloads.</a:t>
            </a:r>
            <a:endParaRPr lang="en-US" sz="825" i="1" dirty="0">
              <a:solidFill>
                <a:schemeClr val="tx1">
                  <a:lumMod val="75000"/>
                  <a:lumOff val="25000"/>
                </a:schemeClr>
              </a:solidFill>
              <a:ea typeface="HelvNeue Light Italic for IBM" charset="0"/>
              <a:cs typeface="HelvNeue Light Italic for IBM" charset="0"/>
            </a:endParaRPr>
          </a:p>
        </p:txBody>
      </p:sp>
      <p:sp>
        <p:nvSpPr>
          <p:cNvPr id="43" name="Rectangle 42"/>
          <p:cNvSpPr/>
          <p:nvPr/>
        </p:nvSpPr>
        <p:spPr>
          <a:xfrm rot="16200000">
            <a:off x="5271221" y="1796815"/>
            <a:ext cx="748154" cy="34289"/>
          </a:xfrm>
          <a:prstGeom prst="rect">
            <a:avLst/>
          </a:prstGeom>
          <a:solidFill>
            <a:srgbClr val="2D74D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75"/>
          </a:p>
        </p:txBody>
      </p:sp>
      <p:sp>
        <p:nvSpPr>
          <p:cNvPr id="44" name="Rectangle 43"/>
          <p:cNvSpPr/>
          <p:nvPr/>
        </p:nvSpPr>
        <p:spPr>
          <a:xfrm rot="16200000">
            <a:off x="1494728" y="1796815"/>
            <a:ext cx="748154" cy="34289"/>
          </a:xfrm>
          <a:prstGeom prst="rect">
            <a:avLst/>
          </a:prstGeom>
          <a:solidFill>
            <a:srgbClr val="2D74D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75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80" y="1057958"/>
            <a:ext cx="1179881" cy="117988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982" y="1057958"/>
            <a:ext cx="1179881" cy="118426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3025" y="2575581"/>
            <a:ext cx="7581704" cy="5678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algn="ctr" hangingPunct="0">
              <a:lnSpc>
                <a:spcPct val="90000"/>
              </a:lnSpc>
            </a:pPr>
            <a:r>
              <a:rPr lang="en-US" sz="1800" dirty="0">
                <a:solidFill>
                  <a:srgbClr val="0070C0"/>
                </a:solidFill>
              </a:rPr>
              <a:t>IBM </a:t>
            </a:r>
            <a:r>
              <a:rPr lang="en-US" sz="1800" b="1" dirty="0">
                <a:solidFill>
                  <a:srgbClr val="0070C0"/>
                </a:solidFill>
              </a:rPr>
              <a:t>Cloud</a:t>
            </a:r>
            <a:r>
              <a:rPr lang="en-US" sz="1800" dirty="0">
                <a:solidFill>
                  <a:srgbClr val="0070C0"/>
                </a:solidFill>
              </a:rPr>
              <a:t> private empowers both </a:t>
            </a:r>
            <a:r>
              <a:rPr lang="en-US" sz="1800" b="1" i="1" dirty="0">
                <a:solidFill>
                  <a:srgbClr val="0070C0"/>
                </a:solidFill>
              </a:rPr>
              <a:t>operations</a:t>
            </a:r>
            <a:r>
              <a:rPr lang="en-US" sz="1800" dirty="0">
                <a:solidFill>
                  <a:srgbClr val="0070C0"/>
                </a:solidFill>
              </a:rPr>
              <a:t> and </a:t>
            </a:r>
            <a:r>
              <a:rPr lang="en-US" sz="1800" b="1" i="1" dirty="0">
                <a:solidFill>
                  <a:srgbClr val="0070C0"/>
                </a:solidFill>
              </a:rPr>
              <a:t>developers </a:t>
            </a:r>
            <a:r>
              <a:rPr lang="en-US" sz="1800" dirty="0">
                <a:solidFill>
                  <a:srgbClr val="0070C0"/>
                </a:solidFill>
              </a:rPr>
              <a:t>to meet business demands:</a:t>
            </a:r>
            <a:endParaRPr lang="en-US" sz="1800" dirty="0">
              <a:solidFill>
                <a:srgbClr val="0070C0"/>
              </a:solidFill>
              <a:cs typeface="HelvNeue Light for IBM"/>
              <a:sym typeface="HelvNeue Light for IBM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3232" y="3397901"/>
            <a:ext cx="3366821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</a:pPr>
            <a:r>
              <a:rPr lang="en-US" sz="1500" b="1" dirty="0">
                <a:solidFill>
                  <a:schemeClr val="bg2"/>
                </a:solidFill>
                <a:cs typeface="HelvNeue Light for IBM"/>
                <a:sym typeface="HelvNeue Light for IBM"/>
              </a:rPr>
              <a:t>IT Operations and Administrators</a:t>
            </a:r>
            <a:r>
              <a:rPr lang="en-US" sz="1500" dirty="0">
                <a:solidFill>
                  <a:schemeClr val="bg2"/>
                </a:solidFill>
                <a:cs typeface="HelvNeue Light for IBM"/>
                <a:sym typeface="HelvNeue Light for IBM"/>
              </a:rPr>
              <a:t> </a:t>
            </a:r>
          </a:p>
          <a:p>
            <a:pPr marL="257175" indent="-257175">
              <a:lnSpc>
                <a:spcPct val="90000"/>
              </a:lnSpc>
              <a:buFont typeface="Arial" charset="0"/>
              <a:buChar char="•"/>
            </a:pPr>
            <a:r>
              <a:rPr lang="en-US" sz="1500" dirty="0">
                <a:solidFill>
                  <a:schemeClr val="bg2"/>
                </a:solidFill>
                <a:cs typeface="HelvNeue Light for IBM"/>
                <a:sym typeface="HelvNeue Light for IBM"/>
              </a:rPr>
              <a:t>Quickly </a:t>
            </a:r>
            <a:r>
              <a:rPr lang="en-US" sz="1500" dirty="0">
                <a:solidFill>
                  <a:schemeClr val="bg2"/>
                </a:solidFill>
                <a:ea typeface="HelvNeue Roman for IBM" charset="0"/>
                <a:cs typeface="HelvNeue Roman for IBM" charset="0"/>
                <a:sym typeface="Helvetica Light" charset="0"/>
              </a:rPr>
              <a:t>set up a modern, flexible, and compliant private cloud</a:t>
            </a:r>
          </a:p>
          <a:p>
            <a:pPr marL="257175" indent="-257175">
              <a:lnSpc>
                <a:spcPct val="90000"/>
              </a:lnSpc>
              <a:buFont typeface="Arial" charset="0"/>
              <a:buChar char="•"/>
            </a:pPr>
            <a:r>
              <a:rPr lang="en-US" sz="1500" dirty="0">
                <a:solidFill>
                  <a:schemeClr val="bg2"/>
                </a:solidFill>
                <a:ea typeface="HelvNeue Roman for IBM" charset="0"/>
                <a:cs typeface="HelvNeue Roman for IBM" charset="0"/>
                <a:sym typeface="Helvetica Light" charset="0"/>
              </a:rPr>
              <a:t>Integrate with existing management tools and processes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49213" y="3397902"/>
            <a:ext cx="35302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</a:pPr>
            <a:r>
              <a:rPr lang="en-US" sz="1500" b="1" dirty="0">
                <a:solidFill>
                  <a:schemeClr val="bg2"/>
                </a:solidFill>
                <a:ea typeface="HelvNeue Roman for IBM" charset="0"/>
                <a:cs typeface="HelvNeue Roman for IBM" charset="0"/>
                <a:sym typeface="Helvetica Light" charset="0"/>
              </a:rPr>
              <a:t>Developers </a:t>
            </a:r>
          </a:p>
          <a:p>
            <a:pPr marL="257175" indent="-257175">
              <a:lnSpc>
                <a:spcPct val="90000"/>
              </a:lnSpc>
              <a:buFont typeface="Arial" charset="0"/>
              <a:buChar char="•"/>
            </a:pPr>
            <a:r>
              <a:rPr lang="en-US" sz="1500" dirty="0">
                <a:solidFill>
                  <a:schemeClr val="bg2"/>
                </a:solidFill>
                <a:ea typeface="HelvNeue Roman for IBM" charset="0"/>
                <a:cs typeface="HelvNeue Roman for IBM" charset="0"/>
                <a:sym typeface="Helvetica Light" charset="0"/>
              </a:rPr>
              <a:t>Rapidly create new cloud-native applications, optimize existing ones, and securely connect their applications with data and services across all clouds</a:t>
            </a:r>
            <a:endParaRPr lang="en-US" sz="1500" dirty="0">
              <a:solidFill>
                <a:schemeClr val="bg2"/>
              </a:solidFill>
              <a:cs typeface="HelvNeue Light for IBM"/>
              <a:sym typeface="HelvNeue Light for IBM"/>
            </a:endParaRPr>
          </a:p>
          <a:p>
            <a:pPr>
              <a:lnSpc>
                <a:spcPct val="90000"/>
              </a:lnSpc>
            </a:pPr>
            <a:endParaRPr lang="en-US" sz="1000" dirty="0">
              <a:solidFill>
                <a:schemeClr val="bg2"/>
              </a:solidFill>
              <a:cs typeface="HelvNeue Light for IBM"/>
              <a:sym typeface="HelvNeue Light for IBM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934554-D801-824B-BBFA-6A6FFDC3A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2018 IBM Corporation    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379609-C119-A04A-98F0-B9A67CE057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40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4506" y="885862"/>
            <a:ext cx="204084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5" indent="-252005" defTabSz="457163"/>
            <a:r>
              <a:rPr lang="en-US" sz="1500" dirty="0">
                <a:solidFill>
                  <a:schemeClr val="bg2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1. Optimize legacy applications with cloud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1205" y="3103684"/>
            <a:ext cx="1526688" cy="476249"/>
          </a:xfrm>
          <a:prstGeom prst="rect">
            <a:avLst/>
          </a:prstGeom>
          <a:solidFill>
            <a:srgbClr val="559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5"/>
            <a:r>
              <a:rPr lang="en-US" sz="1050" dirty="0">
                <a:solidFill>
                  <a:prstClr val="white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Containers &amp;</a:t>
            </a:r>
          </a:p>
          <a:p>
            <a:pPr algn="ctr" defTabSz="685745"/>
            <a:r>
              <a:rPr lang="en-US" sz="1050" dirty="0">
                <a:solidFill>
                  <a:prstClr val="white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Common Services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1205" y="2090036"/>
            <a:ext cx="1530983" cy="481541"/>
          </a:xfrm>
          <a:prstGeom prst="rect">
            <a:avLst/>
          </a:prstGeom>
          <a:solidFill>
            <a:srgbClr val="1D6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5"/>
            <a:r>
              <a:rPr lang="en-US" sz="1050" dirty="0">
                <a:solidFill>
                  <a:prstClr val="white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Next Generation Middleware, </a:t>
            </a:r>
            <a:br>
              <a:rPr lang="en-US" sz="1050" dirty="0">
                <a:solidFill>
                  <a:prstClr val="white"/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050" dirty="0">
                <a:solidFill>
                  <a:prstClr val="white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Data &amp; Analytics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1205" y="2663006"/>
            <a:ext cx="1535642" cy="349249"/>
          </a:xfrm>
          <a:prstGeom prst="rect">
            <a:avLst/>
          </a:prstGeom>
          <a:solidFill>
            <a:srgbClr val="559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5"/>
            <a:r>
              <a:rPr lang="en-US" sz="1050" dirty="0">
                <a:solidFill>
                  <a:prstClr val="white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Automation &amp; Orchestration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70201" y="3976684"/>
            <a:ext cx="1539875" cy="461665"/>
          </a:xfrm>
          <a:prstGeom prst="rect">
            <a:avLst/>
          </a:prstGeom>
          <a:solidFill>
            <a:srgbClr val="325C80"/>
          </a:solidFill>
        </p:spPr>
        <p:txBody>
          <a:bodyPr wrap="square" rtlCol="0">
            <a:spAutoFit/>
          </a:bodyPr>
          <a:lstStyle/>
          <a:p>
            <a:pPr algn="ctr" defTabSz="341291"/>
            <a:r>
              <a:rPr lang="en-US" altLang="en-US" sz="1200" b="1" kern="0" dirty="0">
                <a:solidFill>
                  <a:prstClr val="white"/>
                </a:solidFill>
              </a:rPr>
              <a:t>Cloud-enabled middleware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62265" y="1755190"/>
            <a:ext cx="1534583" cy="243417"/>
          </a:xfrm>
          <a:prstGeom prst="rect">
            <a:avLst/>
          </a:prstGeom>
          <a:solidFill>
            <a:srgbClr val="1D6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5"/>
            <a:r>
              <a:rPr lang="en-US" sz="1050" dirty="0">
                <a:solidFill>
                  <a:prstClr val="white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Self-service Experience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761605" y="885863"/>
            <a:ext cx="34439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5" indent="-252005" defTabSz="457163"/>
            <a:r>
              <a:rPr lang="en-US" sz="1500" dirty="0">
                <a:solidFill>
                  <a:schemeClr val="bg2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2. Open your data center to work with cloud services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871775" y="2053619"/>
            <a:ext cx="1534583" cy="519753"/>
          </a:xfrm>
          <a:prstGeom prst="rect">
            <a:avLst/>
          </a:prstGeom>
          <a:solidFill>
            <a:srgbClr val="1D6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5"/>
            <a:r>
              <a:rPr lang="en-US" sz="1050" dirty="0">
                <a:solidFill>
                  <a:prstClr val="white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Integration Services </a:t>
            </a:r>
            <a:br>
              <a:rPr lang="en-US" sz="1050" dirty="0">
                <a:solidFill>
                  <a:prstClr val="white"/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050" dirty="0">
                <a:solidFill>
                  <a:prstClr val="white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&amp; Cloud Native Programming Models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669408" y="3976684"/>
            <a:ext cx="1698751" cy="461665"/>
          </a:xfrm>
          <a:prstGeom prst="rect">
            <a:avLst/>
          </a:prstGeom>
          <a:solidFill>
            <a:srgbClr val="325C80"/>
          </a:solidFill>
        </p:spPr>
        <p:txBody>
          <a:bodyPr wrap="square" rtlCol="0">
            <a:spAutoFit/>
          </a:bodyPr>
          <a:lstStyle/>
          <a:p>
            <a:pPr algn="ctr" defTabSz="341291"/>
            <a:r>
              <a:rPr lang="en-US" altLang="en-US" sz="1200" b="1" kern="0" dirty="0">
                <a:solidFill>
                  <a:prstClr val="white"/>
                </a:solidFill>
              </a:rPr>
              <a:t>Integration &amp; Hybrid Cloud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871775" y="1718704"/>
            <a:ext cx="1534583" cy="243417"/>
          </a:xfrm>
          <a:prstGeom prst="rect">
            <a:avLst/>
          </a:prstGeom>
          <a:solidFill>
            <a:srgbClr val="1D6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5"/>
            <a:r>
              <a:rPr lang="en-US" sz="1050" dirty="0">
                <a:solidFill>
                  <a:prstClr val="white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APIs</a:t>
            </a:r>
          </a:p>
        </p:txBody>
      </p:sp>
      <p:cxnSp>
        <p:nvCxnSpPr>
          <p:cNvPr id="48" name="Elbow Connector 47"/>
          <p:cNvCxnSpPr/>
          <p:nvPr/>
        </p:nvCxnSpPr>
        <p:spPr>
          <a:xfrm flipV="1">
            <a:off x="4421075" y="1773801"/>
            <a:ext cx="527126" cy="309565"/>
          </a:xfrm>
          <a:prstGeom prst="bentConnector3">
            <a:avLst/>
          </a:prstGeom>
          <a:ln w="57150">
            <a:solidFill>
              <a:srgbClr val="325C8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loud 48"/>
          <p:cNvSpPr/>
          <p:nvPr/>
        </p:nvSpPr>
        <p:spPr>
          <a:xfrm>
            <a:off x="5026166" y="1519953"/>
            <a:ext cx="1047750" cy="571500"/>
          </a:xfrm>
          <a:prstGeom prst="cloud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63"/>
            <a:r>
              <a:rPr lang="en-US" sz="900" dirty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Public Cloud Services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026166" y="2111772"/>
            <a:ext cx="1211434" cy="306173"/>
          </a:xfrm>
          <a:prstGeom prst="rect">
            <a:avLst/>
          </a:prstGeom>
          <a:solidFill>
            <a:srgbClr val="1D9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5"/>
            <a:r>
              <a:rPr lang="en-US" sz="825" dirty="0">
                <a:solidFill>
                  <a:prstClr val="white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Machine Learning </a:t>
            </a:r>
            <a:br>
              <a:rPr lang="en-US" sz="825" dirty="0">
                <a:solidFill>
                  <a:prstClr val="white"/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825" dirty="0">
                <a:solidFill>
                  <a:prstClr val="white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on p/z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026167" y="2475090"/>
            <a:ext cx="1211434" cy="249252"/>
          </a:xfrm>
          <a:prstGeom prst="rect">
            <a:avLst/>
          </a:prstGeom>
          <a:solidFill>
            <a:srgbClr val="1D9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5"/>
            <a:r>
              <a:rPr lang="en-US" sz="825" dirty="0" err="1">
                <a:solidFill>
                  <a:prstClr val="white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Blockchain</a:t>
            </a:r>
            <a:endParaRPr lang="en-US" sz="825" dirty="0">
              <a:solidFill>
                <a:prstClr val="white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026166" y="2781487"/>
            <a:ext cx="1211434" cy="209729"/>
          </a:xfrm>
          <a:prstGeom prst="rect">
            <a:avLst/>
          </a:prstGeom>
          <a:solidFill>
            <a:srgbClr val="1D9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5"/>
            <a:r>
              <a:rPr lang="en-US" sz="825" dirty="0">
                <a:solidFill>
                  <a:prstClr val="white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Business Process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026166" y="3042137"/>
            <a:ext cx="1211434" cy="286949"/>
          </a:xfrm>
          <a:prstGeom prst="rect">
            <a:avLst/>
          </a:prstGeom>
          <a:solidFill>
            <a:srgbClr val="1D9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5"/>
            <a:r>
              <a:rPr lang="en-US" sz="825" dirty="0">
                <a:solidFill>
                  <a:prstClr val="white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Data &amp; Apps</a:t>
            </a:r>
          </a:p>
        </p:txBody>
      </p:sp>
      <p:sp>
        <p:nvSpPr>
          <p:cNvPr id="55" name="Left Brace 54"/>
          <p:cNvSpPr/>
          <p:nvPr/>
        </p:nvSpPr>
        <p:spPr>
          <a:xfrm>
            <a:off x="4876159" y="2170675"/>
            <a:ext cx="153459" cy="883709"/>
          </a:xfrm>
          <a:prstGeom prst="leftBrace">
            <a:avLst>
              <a:gd name="adj1" fmla="val 36333"/>
              <a:gd name="adj2" fmla="val 50000"/>
            </a:avLst>
          </a:prstGeom>
          <a:ln w="38100">
            <a:solidFill>
              <a:srgbClr val="325C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163"/>
            <a:endParaRPr lang="en-US" sz="1125">
              <a:solidFill>
                <a:srgbClr val="000000"/>
              </a:solidFill>
            </a:endParaRPr>
          </a:p>
        </p:txBody>
      </p:sp>
      <p:cxnSp>
        <p:nvCxnSpPr>
          <p:cNvPr id="59" name="Elbow Connector 58"/>
          <p:cNvCxnSpPr/>
          <p:nvPr/>
        </p:nvCxnSpPr>
        <p:spPr>
          <a:xfrm>
            <a:off x="4399645" y="2324665"/>
            <a:ext cx="598076" cy="296483"/>
          </a:xfrm>
          <a:prstGeom prst="bentConnector3">
            <a:avLst>
              <a:gd name="adj1" fmla="val 50000"/>
            </a:avLst>
          </a:prstGeom>
          <a:ln w="57150">
            <a:solidFill>
              <a:srgbClr val="325C8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6605354" y="885862"/>
            <a:ext cx="22397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7723" indent="-287723" defTabSz="457163"/>
            <a:r>
              <a:rPr lang="en-US" sz="1500" dirty="0">
                <a:solidFill>
                  <a:schemeClr val="bg2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3. Create new cloud native applications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823087" y="2086785"/>
            <a:ext cx="1526688" cy="481541"/>
          </a:xfrm>
          <a:prstGeom prst="rect">
            <a:avLst/>
          </a:prstGeom>
          <a:solidFill>
            <a:srgbClr val="1D6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5"/>
            <a:r>
              <a:rPr lang="en-US" sz="1050" dirty="0">
                <a:solidFill>
                  <a:prstClr val="white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Cloud Native </a:t>
            </a:r>
            <a:br>
              <a:rPr lang="en-US" sz="1050" dirty="0">
                <a:solidFill>
                  <a:prstClr val="white"/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050" dirty="0">
                <a:solidFill>
                  <a:prstClr val="white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Services &amp; Runtimes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927504" y="3976683"/>
            <a:ext cx="1483628" cy="461665"/>
          </a:xfrm>
          <a:prstGeom prst="rect">
            <a:avLst/>
          </a:prstGeom>
          <a:solidFill>
            <a:srgbClr val="325C80"/>
          </a:solidFill>
        </p:spPr>
        <p:txBody>
          <a:bodyPr wrap="square" rtlCol="0">
            <a:spAutoFit/>
          </a:bodyPr>
          <a:lstStyle/>
          <a:p>
            <a:pPr algn="ctr" defTabSz="341291"/>
            <a:r>
              <a:rPr lang="en-US" altLang="en-US" sz="1200" b="1" kern="0" dirty="0">
                <a:solidFill>
                  <a:prstClr val="white"/>
                </a:solidFill>
              </a:rPr>
              <a:t>New </a:t>
            </a:r>
          </a:p>
          <a:p>
            <a:pPr algn="ctr" defTabSz="341291"/>
            <a:r>
              <a:rPr lang="en-US" altLang="en-US" sz="1200" b="1" kern="0" dirty="0">
                <a:solidFill>
                  <a:prstClr val="white"/>
                </a:solidFill>
              </a:rPr>
              <a:t>Applications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823087" y="1751796"/>
            <a:ext cx="1526688" cy="243417"/>
          </a:xfrm>
          <a:prstGeom prst="rect">
            <a:avLst/>
          </a:prstGeom>
          <a:solidFill>
            <a:srgbClr val="1D6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5"/>
            <a:r>
              <a:rPr lang="en-US" sz="1050" dirty="0">
                <a:solidFill>
                  <a:prstClr val="white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New Applications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892034" y="3312403"/>
            <a:ext cx="1365250" cy="32316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 defTabSz="457163"/>
            <a:r>
              <a:rPr lang="en-US" sz="750" dirty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On-Premises Software </a:t>
            </a:r>
            <a:br>
              <a:rPr lang="en-US" sz="750" dirty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750" dirty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&amp; Services</a:t>
            </a:r>
          </a:p>
        </p:txBody>
      </p:sp>
      <p:sp>
        <p:nvSpPr>
          <p:cNvPr id="4" name="Triangle 3"/>
          <p:cNvSpPr/>
          <p:nvPr/>
        </p:nvSpPr>
        <p:spPr>
          <a:xfrm rot="10800000" flipV="1">
            <a:off x="986414" y="3796554"/>
            <a:ext cx="542701" cy="121286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3"/>
            <a:endParaRPr lang="en-US" sz="2175">
              <a:solidFill>
                <a:prstClr val="white"/>
              </a:solidFill>
            </a:endParaRPr>
          </a:p>
        </p:txBody>
      </p:sp>
      <p:sp>
        <p:nvSpPr>
          <p:cNvPr id="34" name="Triangle 33"/>
          <p:cNvSpPr/>
          <p:nvPr/>
        </p:nvSpPr>
        <p:spPr>
          <a:xfrm rot="10800000" flipV="1">
            <a:off x="4247433" y="3804759"/>
            <a:ext cx="542701" cy="121286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3"/>
            <a:endParaRPr lang="en-US" sz="2175">
              <a:solidFill>
                <a:prstClr val="white"/>
              </a:solidFill>
            </a:endParaRPr>
          </a:p>
        </p:txBody>
      </p:sp>
      <p:sp>
        <p:nvSpPr>
          <p:cNvPr id="35" name="Triangle 34"/>
          <p:cNvSpPr/>
          <p:nvPr/>
        </p:nvSpPr>
        <p:spPr>
          <a:xfrm rot="10800000" flipV="1">
            <a:off x="7338422" y="3795538"/>
            <a:ext cx="542701" cy="121286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3"/>
            <a:endParaRPr lang="en-US" sz="2175">
              <a:solidFill>
                <a:prstClr val="white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530343" y="1381021"/>
            <a:ext cx="0" cy="237834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561989" y="1381021"/>
            <a:ext cx="0" cy="237834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"/>
          <p:cNvSpPr>
            <a:spLocks/>
          </p:cNvSpPr>
          <p:nvPr/>
        </p:nvSpPr>
        <p:spPr bwMode="auto">
          <a:xfrm>
            <a:off x="5013744" y="1409554"/>
            <a:ext cx="957761" cy="602679"/>
          </a:xfrm>
          <a:custGeom>
            <a:avLst/>
            <a:gdLst>
              <a:gd name="T0" fmla="*/ 517 w 1981"/>
              <a:gd name="T1" fmla="*/ 1266 h 1266"/>
              <a:gd name="T2" fmla="*/ 517 w 1981"/>
              <a:gd name="T3" fmla="*/ 1266 h 1266"/>
              <a:gd name="T4" fmla="*/ 517 w 1981"/>
              <a:gd name="T5" fmla="*/ 1266 h 1266"/>
              <a:gd name="T6" fmla="*/ 0 w 1981"/>
              <a:gd name="T7" fmla="*/ 752 h 1266"/>
              <a:gd name="T8" fmla="*/ 514 w 1981"/>
              <a:gd name="T9" fmla="*/ 238 h 1266"/>
              <a:gd name="T10" fmla="*/ 675 w 1981"/>
              <a:gd name="T11" fmla="*/ 264 h 1266"/>
              <a:gd name="T12" fmla="*/ 1124 w 1981"/>
              <a:gd name="T13" fmla="*/ 0 h 1266"/>
              <a:gd name="T14" fmla="*/ 1634 w 1981"/>
              <a:gd name="T15" fmla="*/ 454 h 1266"/>
              <a:gd name="T16" fmla="*/ 1981 w 1981"/>
              <a:gd name="T17" fmla="*/ 857 h 1266"/>
              <a:gd name="T18" fmla="*/ 1573 w 1981"/>
              <a:gd name="T19" fmla="*/ 1266 h 1266"/>
              <a:gd name="T20" fmla="*/ 1566 w 1981"/>
              <a:gd name="T21" fmla="*/ 1266 h 1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81" h="1266">
                <a:moveTo>
                  <a:pt x="517" y="1266"/>
                </a:moveTo>
                <a:lnTo>
                  <a:pt x="517" y="1266"/>
                </a:lnTo>
                <a:lnTo>
                  <a:pt x="517" y="1266"/>
                </a:lnTo>
                <a:cubicBezTo>
                  <a:pt x="230" y="1266"/>
                  <a:pt x="0" y="1036"/>
                  <a:pt x="0" y="752"/>
                </a:cubicBezTo>
                <a:cubicBezTo>
                  <a:pt x="0" y="469"/>
                  <a:pt x="230" y="238"/>
                  <a:pt x="514" y="238"/>
                </a:cubicBezTo>
                <a:cubicBezTo>
                  <a:pt x="569" y="238"/>
                  <a:pt x="623" y="247"/>
                  <a:pt x="675" y="264"/>
                </a:cubicBezTo>
                <a:cubicBezTo>
                  <a:pt x="765" y="103"/>
                  <a:pt x="938" y="0"/>
                  <a:pt x="1124" y="0"/>
                </a:cubicBezTo>
                <a:cubicBezTo>
                  <a:pt x="1386" y="0"/>
                  <a:pt x="1604" y="197"/>
                  <a:pt x="1634" y="454"/>
                </a:cubicBezTo>
                <a:cubicBezTo>
                  <a:pt x="1831" y="484"/>
                  <a:pt x="1981" y="655"/>
                  <a:pt x="1981" y="857"/>
                </a:cubicBezTo>
                <a:cubicBezTo>
                  <a:pt x="1981" y="1083"/>
                  <a:pt x="1798" y="1266"/>
                  <a:pt x="1573" y="1266"/>
                </a:cubicBezTo>
                <a:cubicBezTo>
                  <a:pt x="1572" y="1266"/>
                  <a:pt x="1568" y="1266"/>
                  <a:pt x="1566" y="1266"/>
                </a:cubicBezTo>
              </a:path>
            </a:pathLst>
          </a:custGeom>
          <a:noFill/>
          <a:ln w="93663" cap="rnd">
            <a:solidFill>
              <a:srgbClr val="5494E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73"/>
            <a:endParaRPr lang="en-US" sz="2175">
              <a:solidFill>
                <a:prstClr val="black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EA894C-9BAF-AA49-A745-2684A3128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64FF"/>
                </a:solidFill>
                <a:sym typeface="HelvNeue Bold for IBM"/>
              </a:rPr>
              <a:t>Use cases driving private cloud adoption</a:t>
            </a:r>
            <a:br>
              <a:rPr lang="en-US" dirty="0">
                <a:solidFill>
                  <a:srgbClr val="0064FF"/>
                </a:solidFill>
                <a:sym typeface="HelvNeue Bold for IBM"/>
              </a:rPr>
            </a:br>
            <a:endParaRPr lang="en-US" dirty="0">
              <a:solidFill>
                <a:srgbClr val="0064FF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E7E6D8D-B121-B949-BEBF-D0FBB3A0B334}"/>
              </a:ext>
            </a:extLst>
          </p:cNvPr>
          <p:cNvSpPr/>
          <p:nvPr/>
        </p:nvSpPr>
        <p:spPr>
          <a:xfrm>
            <a:off x="2875156" y="3105548"/>
            <a:ext cx="1526688" cy="476249"/>
          </a:xfrm>
          <a:prstGeom prst="rect">
            <a:avLst/>
          </a:prstGeom>
          <a:solidFill>
            <a:srgbClr val="559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5"/>
            <a:r>
              <a:rPr lang="en-US" sz="1050" dirty="0">
                <a:solidFill>
                  <a:prstClr val="white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Containers &amp;</a:t>
            </a:r>
          </a:p>
          <a:p>
            <a:pPr algn="ctr" defTabSz="685745"/>
            <a:r>
              <a:rPr lang="en-US" sz="1050" dirty="0">
                <a:solidFill>
                  <a:prstClr val="white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Common Services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F0E9DD9-B8D6-8546-84FD-B767B7C7B69C}"/>
              </a:ext>
            </a:extLst>
          </p:cNvPr>
          <p:cNvSpPr/>
          <p:nvPr/>
        </p:nvSpPr>
        <p:spPr>
          <a:xfrm>
            <a:off x="2875156" y="2664870"/>
            <a:ext cx="1535642" cy="349249"/>
          </a:xfrm>
          <a:prstGeom prst="rect">
            <a:avLst/>
          </a:prstGeom>
          <a:solidFill>
            <a:srgbClr val="559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5"/>
            <a:r>
              <a:rPr lang="en-US" sz="1050" dirty="0">
                <a:solidFill>
                  <a:prstClr val="white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Automation &amp; Orchestration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A4FE22-A7A8-434D-A899-EEA748B363C9}"/>
              </a:ext>
            </a:extLst>
          </p:cNvPr>
          <p:cNvSpPr/>
          <p:nvPr/>
        </p:nvSpPr>
        <p:spPr>
          <a:xfrm>
            <a:off x="6823086" y="3103684"/>
            <a:ext cx="1526688" cy="476249"/>
          </a:xfrm>
          <a:prstGeom prst="rect">
            <a:avLst/>
          </a:prstGeom>
          <a:solidFill>
            <a:srgbClr val="559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5"/>
            <a:endParaRPr lang="en-US" sz="900" dirty="0">
              <a:solidFill>
                <a:prstClr val="white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algn="ctr" defTabSz="685745"/>
            <a:r>
              <a:rPr lang="en-US" sz="1050" dirty="0">
                <a:solidFill>
                  <a:prstClr val="white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Containers &amp;</a:t>
            </a:r>
          </a:p>
          <a:p>
            <a:pPr algn="ctr" defTabSz="685745"/>
            <a:r>
              <a:rPr lang="en-US" sz="1050" dirty="0">
                <a:solidFill>
                  <a:prstClr val="white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Common Services</a:t>
            </a:r>
          </a:p>
          <a:p>
            <a:pPr algn="ctr" defTabSz="685745"/>
            <a:endParaRPr lang="en-US" sz="1050" dirty="0">
              <a:solidFill>
                <a:prstClr val="white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E651BD9-DC7A-554E-A5C0-BB67D10143F2}"/>
              </a:ext>
            </a:extLst>
          </p:cNvPr>
          <p:cNvSpPr/>
          <p:nvPr/>
        </p:nvSpPr>
        <p:spPr>
          <a:xfrm>
            <a:off x="6823086" y="2663006"/>
            <a:ext cx="1535642" cy="349249"/>
          </a:xfrm>
          <a:prstGeom prst="rect">
            <a:avLst/>
          </a:prstGeom>
          <a:solidFill>
            <a:srgbClr val="559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5"/>
            <a:r>
              <a:rPr lang="en-US" sz="1050" dirty="0">
                <a:solidFill>
                  <a:prstClr val="white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Automation &amp; Orchestration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4B905-DE3F-3E4D-A2C7-F70ABEAEE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2018 IBM Corporation    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320D1-8279-E34D-A289-F06CC991AD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6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64FF"/>
                </a:solidFill>
              </a:rPr>
              <a:t>IBM </a:t>
            </a:r>
            <a:r>
              <a:rPr lang="en-US" b="1" dirty="0">
                <a:solidFill>
                  <a:srgbClr val="0064FF"/>
                </a:solidFill>
              </a:rPr>
              <a:t>Cloud</a:t>
            </a:r>
            <a:r>
              <a:rPr lang="en-US" dirty="0">
                <a:solidFill>
                  <a:srgbClr val="0064FF"/>
                </a:solidFill>
              </a:rPr>
              <a:t> private architecture (Stack view)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488" t="2699" r="2762" b="1735"/>
          <a:stretch/>
        </p:blipFill>
        <p:spPr>
          <a:xfrm>
            <a:off x="293091" y="963827"/>
            <a:ext cx="8165110" cy="388902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E497B-9137-4F40-B1EF-A673FA997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2018 IBM Corporation    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5E25A-A3CE-D44F-AEDD-323339A62C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4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64FF"/>
                </a:solidFill>
              </a:rPr>
              <a:t>IBM </a:t>
            </a:r>
            <a:r>
              <a:rPr lang="en-US" b="1" dirty="0">
                <a:solidFill>
                  <a:srgbClr val="0064FF"/>
                </a:solidFill>
              </a:rPr>
              <a:t>Cloud</a:t>
            </a:r>
            <a:r>
              <a:rPr lang="en-US" dirty="0">
                <a:solidFill>
                  <a:srgbClr val="0064FF"/>
                </a:solidFill>
              </a:rPr>
              <a:t> private Architecture overview (Node view)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95D58A-5BDF-A548-8424-436BFC379EA2}"/>
              </a:ext>
            </a:extLst>
          </p:cNvPr>
          <p:cNvGrpSpPr/>
          <p:nvPr/>
        </p:nvGrpSpPr>
        <p:grpSpPr>
          <a:xfrm>
            <a:off x="980136" y="1236768"/>
            <a:ext cx="1020341" cy="1484693"/>
            <a:chOff x="839269" y="1247573"/>
            <a:chExt cx="1020341" cy="1484693"/>
          </a:xfrm>
        </p:grpSpPr>
        <p:sp>
          <p:nvSpPr>
            <p:cNvPr id="5" name="Rectangle 4"/>
            <p:cNvSpPr/>
            <p:nvPr/>
          </p:nvSpPr>
          <p:spPr>
            <a:xfrm>
              <a:off x="839269" y="1247573"/>
              <a:ext cx="1020341" cy="1484693"/>
            </a:xfrm>
            <a:prstGeom prst="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pPr algn="ctr"/>
              <a:r>
                <a:rPr lang="en-US" sz="1250" dirty="0"/>
                <a:t>Boot node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38987" y="1563756"/>
              <a:ext cx="782851" cy="329026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buNone/>
              </a:pPr>
              <a:r>
                <a:rPr lang="en-US" sz="813" dirty="0">
                  <a:solidFill>
                    <a:schemeClr val="tx1"/>
                  </a:solidFill>
                </a:rPr>
                <a:t>Ansible based installer</a:t>
              </a:r>
            </a:p>
          </p:txBody>
        </p:sp>
        <p:sp>
          <p:nvSpPr>
            <p:cNvPr id="16" name="Document 15"/>
            <p:cNvSpPr/>
            <p:nvPr/>
          </p:nvSpPr>
          <p:spPr>
            <a:xfrm>
              <a:off x="938987" y="2299717"/>
              <a:ext cx="782851" cy="401811"/>
            </a:xfrm>
            <a:prstGeom prst="flowChartDocument">
              <a:avLst/>
            </a:prstGeom>
            <a:solidFill>
              <a:srgbClr val="FFFF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13" dirty="0" err="1">
                  <a:solidFill>
                    <a:schemeClr val="tx1"/>
                  </a:solidFill>
                </a:rPr>
                <a:t>Config</a:t>
              </a:r>
              <a:r>
                <a:rPr lang="en-US" sz="813" dirty="0">
                  <a:solidFill>
                    <a:schemeClr val="tx1"/>
                  </a:solidFill>
                </a:rPr>
                <a:t> files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38987" y="1981510"/>
              <a:ext cx="782851" cy="255629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buNone/>
              </a:pPr>
              <a:r>
                <a:rPr lang="en-US" sz="813" dirty="0">
                  <a:solidFill>
                    <a:schemeClr val="tx1"/>
                  </a:solidFill>
                </a:rPr>
                <a:t>Ansible based cluster </a:t>
              </a:r>
              <a:r>
                <a:rPr lang="en-US" sz="813" dirty="0" err="1">
                  <a:solidFill>
                    <a:schemeClr val="tx1"/>
                  </a:solidFill>
                </a:rPr>
                <a:t>mgnt</a:t>
              </a:r>
              <a:endParaRPr lang="en-US" sz="813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5203E04-C971-F146-8E6E-F042D097794E}"/>
              </a:ext>
            </a:extLst>
          </p:cNvPr>
          <p:cNvGrpSpPr/>
          <p:nvPr/>
        </p:nvGrpSpPr>
        <p:grpSpPr>
          <a:xfrm>
            <a:off x="2036194" y="1240920"/>
            <a:ext cx="1217372" cy="2578767"/>
            <a:chOff x="2857270" y="1307411"/>
            <a:chExt cx="1217372" cy="2578767"/>
          </a:xfrm>
        </p:grpSpPr>
        <p:sp>
          <p:nvSpPr>
            <p:cNvPr id="4" name="Rectangle 3"/>
            <p:cNvSpPr/>
            <p:nvPr/>
          </p:nvSpPr>
          <p:spPr>
            <a:xfrm>
              <a:off x="2857270" y="1307411"/>
              <a:ext cx="1217372" cy="2578767"/>
            </a:xfrm>
            <a:prstGeom prst="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pPr algn="ctr"/>
              <a:r>
                <a:rPr lang="en-US" sz="1250" dirty="0"/>
                <a:t> Master nodes </a:t>
              </a:r>
              <a:br>
                <a:rPr lang="en-US" sz="1250" dirty="0"/>
              </a:br>
              <a:r>
                <a:rPr lang="en-US" sz="1250" dirty="0"/>
                <a:t>(1 or 3 or 5)</a:t>
              </a: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2233" y="2785533"/>
              <a:ext cx="1116169" cy="95671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D4C368-B53E-B94E-845A-5D95394F43BE}"/>
              </a:ext>
            </a:extLst>
          </p:cNvPr>
          <p:cNvGrpSpPr/>
          <p:nvPr/>
        </p:nvGrpSpPr>
        <p:grpSpPr>
          <a:xfrm>
            <a:off x="4348796" y="1236768"/>
            <a:ext cx="1280176" cy="1327024"/>
            <a:chOff x="4125469" y="1308546"/>
            <a:chExt cx="1280176" cy="1327024"/>
          </a:xfrm>
        </p:grpSpPr>
        <p:sp>
          <p:nvSpPr>
            <p:cNvPr id="6" name="Rectangle 5"/>
            <p:cNvSpPr/>
            <p:nvPr/>
          </p:nvSpPr>
          <p:spPr>
            <a:xfrm>
              <a:off x="4125469" y="1308546"/>
              <a:ext cx="1280176" cy="1241803"/>
            </a:xfrm>
            <a:prstGeom prst="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pPr algn="ctr"/>
              <a:r>
                <a:rPr lang="en-US" sz="1250" dirty="0"/>
                <a:t>Proxy nodes</a:t>
              </a:r>
              <a:br>
                <a:rPr lang="en-US" sz="1250" dirty="0"/>
              </a:br>
              <a:r>
                <a:rPr lang="en-US" sz="1250" dirty="0"/>
                <a:t>(1 or 3 or 5)</a:t>
              </a: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0262" y="1678854"/>
              <a:ext cx="1116169" cy="95671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A276BA-5E60-CD4D-9331-E9AC67CC6B11}"/>
              </a:ext>
            </a:extLst>
          </p:cNvPr>
          <p:cNvGrpSpPr/>
          <p:nvPr/>
        </p:nvGrpSpPr>
        <p:grpSpPr>
          <a:xfrm>
            <a:off x="5675596" y="1229062"/>
            <a:ext cx="1425130" cy="2578767"/>
            <a:chOff x="5452269" y="1300840"/>
            <a:chExt cx="1425130" cy="2578767"/>
          </a:xfrm>
        </p:grpSpPr>
        <p:sp>
          <p:nvSpPr>
            <p:cNvPr id="7" name="Rectangle 6"/>
            <p:cNvSpPr/>
            <p:nvPr/>
          </p:nvSpPr>
          <p:spPr>
            <a:xfrm>
              <a:off x="5452269" y="1300840"/>
              <a:ext cx="1420144" cy="2578767"/>
            </a:xfrm>
            <a:prstGeom prst="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pPr algn="ctr"/>
              <a:r>
                <a:rPr lang="en-US" sz="1250" dirty="0"/>
                <a:t>Worker nodes</a:t>
              </a:r>
            </a:p>
            <a:p>
              <a:pPr algn="ctr"/>
              <a:r>
                <a:rPr lang="en-US" sz="1250" dirty="0"/>
                <a:t>(3 - n)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5191" y="1714234"/>
              <a:ext cx="591306" cy="591306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5513" y="1714234"/>
              <a:ext cx="591306" cy="59130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3199" y="1714234"/>
              <a:ext cx="591306" cy="591306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6638" y="2045563"/>
              <a:ext cx="591306" cy="591306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6960" y="2045563"/>
              <a:ext cx="591306" cy="591306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4646" y="2045563"/>
              <a:ext cx="591306" cy="59130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8085" y="2385569"/>
              <a:ext cx="591306" cy="591306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8408" y="2385569"/>
              <a:ext cx="591306" cy="591306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093" y="2385569"/>
              <a:ext cx="591306" cy="591306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03082" y="2891236"/>
              <a:ext cx="1116169" cy="95671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B3F116F-D970-0C44-A984-2460AD1CDF57}"/>
              </a:ext>
            </a:extLst>
          </p:cNvPr>
          <p:cNvGrpSpPr/>
          <p:nvPr/>
        </p:nvGrpSpPr>
        <p:grpSpPr>
          <a:xfrm>
            <a:off x="3295862" y="2572597"/>
            <a:ext cx="1020341" cy="1249374"/>
            <a:chOff x="841088" y="2602855"/>
            <a:chExt cx="1020341" cy="1249374"/>
          </a:xfrm>
        </p:grpSpPr>
        <p:sp>
          <p:nvSpPr>
            <p:cNvPr id="37" name="Rectangle 36"/>
            <p:cNvSpPr/>
            <p:nvPr/>
          </p:nvSpPr>
          <p:spPr>
            <a:xfrm>
              <a:off x="841088" y="2602855"/>
              <a:ext cx="1020341" cy="1238587"/>
            </a:xfrm>
            <a:prstGeom prst="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pPr algn="ctr"/>
              <a:r>
                <a:rPr lang="en-US" sz="1250" dirty="0" err="1"/>
                <a:t>Mgt</a:t>
              </a:r>
              <a:r>
                <a:rPr lang="en-US" sz="1250" dirty="0"/>
                <a:t> node</a:t>
              </a:r>
            </a:p>
            <a:p>
              <a:pPr algn="ctr"/>
              <a:r>
                <a:rPr lang="en-US" sz="1250" dirty="0"/>
                <a:t>(1 </a:t>
              </a:r>
              <a:r>
                <a:rPr lang="mr-IN" sz="1250" dirty="0"/>
                <a:t>–</a:t>
              </a:r>
              <a:r>
                <a:rPr lang="en-US" sz="1250" dirty="0"/>
                <a:t> n)</a:t>
              </a: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0852" y="3310388"/>
              <a:ext cx="632148" cy="541841"/>
            </a:xfrm>
            <a:prstGeom prst="rect">
              <a:avLst/>
            </a:prstGeom>
          </p:spPr>
        </p:pic>
      </p:grpSp>
      <p:sp>
        <p:nvSpPr>
          <p:cNvPr id="40" name="Rectangle 39"/>
          <p:cNvSpPr/>
          <p:nvPr/>
        </p:nvSpPr>
        <p:spPr>
          <a:xfrm>
            <a:off x="980136" y="3956701"/>
            <a:ext cx="7478064" cy="397515"/>
          </a:xfrm>
          <a:prstGeom prst="rect">
            <a:avLst/>
          </a:prstGeom>
          <a:gradFill>
            <a:gsLst>
              <a:gs pos="0">
                <a:srgbClr val="B6F7C7"/>
              </a:gs>
              <a:gs pos="100000">
                <a:srgbClr val="00B050"/>
              </a:gs>
            </a:gsLst>
            <a:lin ang="5400000" scaled="1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50" dirty="0"/>
              <a:t>IaaS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79484C3-07C1-B849-AD23-99C44A537156}"/>
              </a:ext>
            </a:extLst>
          </p:cNvPr>
          <p:cNvSpPr/>
          <p:nvPr/>
        </p:nvSpPr>
        <p:spPr>
          <a:xfrm>
            <a:off x="7137738" y="1300840"/>
            <a:ext cx="1320461" cy="406025"/>
          </a:xfrm>
          <a:prstGeom prst="roundRect">
            <a:avLst/>
          </a:prstGeom>
          <a:gradFill>
            <a:gsLst>
              <a:gs pos="0">
                <a:srgbClr val="B7F3C9"/>
              </a:gs>
              <a:gs pos="100000">
                <a:srgbClr val="1BB460"/>
              </a:gs>
            </a:gsLst>
            <a:lin ang="5400000" scaled="1"/>
          </a:gra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LDAP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43E1D2-DDFD-674D-A3B2-C31783279C23}"/>
              </a:ext>
            </a:extLst>
          </p:cNvPr>
          <p:cNvGrpSpPr/>
          <p:nvPr/>
        </p:nvGrpSpPr>
        <p:grpSpPr>
          <a:xfrm>
            <a:off x="4355080" y="2572597"/>
            <a:ext cx="1280176" cy="1327024"/>
            <a:chOff x="4131753" y="2644375"/>
            <a:chExt cx="1280176" cy="132702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4DAB638-85D7-E54A-8D4C-704F5BDEB453}"/>
                </a:ext>
              </a:extLst>
            </p:cNvPr>
            <p:cNvSpPr/>
            <p:nvPr/>
          </p:nvSpPr>
          <p:spPr>
            <a:xfrm>
              <a:off x="4131753" y="2644375"/>
              <a:ext cx="1280176" cy="1241803"/>
            </a:xfrm>
            <a:prstGeom prst="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pPr algn="ctr"/>
              <a:r>
                <a:rPr lang="en-US" sz="1250" dirty="0"/>
                <a:t>VA nodes</a:t>
              </a:r>
              <a:br>
                <a:rPr lang="en-US" sz="1250" dirty="0"/>
              </a:br>
              <a:r>
                <a:rPr lang="en-US" sz="1250" dirty="0"/>
                <a:t>(1 or 3 or 5)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FB80E9F-1BD1-BC47-BE67-77FA5CA89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6546" y="3014683"/>
              <a:ext cx="1116169" cy="956716"/>
            </a:xfrm>
            <a:prstGeom prst="rect">
              <a:avLst/>
            </a:prstGeom>
          </p:spPr>
        </p:pic>
      </p:grp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BB6820D-71DE-1B4F-A213-8EA6C7B68EFC}"/>
              </a:ext>
            </a:extLst>
          </p:cNvPr>
          <p:cNvSpPr/>
          <p:nvPr/>
        </p:nvSpPr>
        <p:spPr>
          <a:xfrm>
            <a:off x="7137738" y="2684781"/>
            <a:ext cx="1320461" cy="406025"/>
          </a:xfrm>
          <a:prstGeom prst="roundRect">
            <a:avLst/>
          </a:prstGeom>
          <a:gradFill>
            <a:gsLst>
              <a:gs pos="0">
                <a:srgbClr val="B7F3C9"/>
              </a:gs>
              <a:gs pos="100000">
                <a:srgbClr val="1BB460"/>
              </a:gs>
            </a:gsLst>
            <a:lin ang="5400000" scaled="1"/>
          </a:gra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HA Storage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36D76CE-63FC-C341-8D33-CD6869FEA5BF}"/>
              </a:ext>
            </a:extLst>
          </p:cNvPr>
          <p:cNvSpPr/>
          <p:nvPr/>
        </p:nvSpPr>
        <p:spPr>
          <a:xfrm>
            <a:off x="7137738" y="3378295"/>
            <a:ext cx="1320461" cy="406025"/>
          </a:xfrm>
          <a:prstGeom prst="roundRect">
            <a:avLst/>
          </a:prstGeom>
          <a:gradFill>
            <a:gsLst>
              <a:gs pos="0">
                <a:srgbClr val="B7F3C9"/>
              </a:gs>
              <a:gs pos="100000">
                <a:srgbClr val="1BB460"/>
              </a:gs>
            </a:gsLst>
            <a:lin ang="5400000" scaled="1"/>
          </a:gra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NOI infrastructure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9DF1540-2CF0-9C49-A342-C510B8D1E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2018 IBM Corporation    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A1BAE2A-1DB0-3D43-BCF4-D2AED09989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3C45B763-A068-3E48-9CC1-66F0461011A0}"/>
              </a:ext>
            </a:extLst>
          </p:cNvPr>
          <p:cNvSpPr/>
          <p:nvPr/>
        </p:nvSpPr>
        <p:spPr>
          <a:xfrm>
            <a:off x="7137738" y="1994354"/>
            <a:ext cx="1320461" cy="406025"/>
          </a:xfrm>
          <a:prstGeom prst="roundRect">
            <a:avLst/>
          </a:prstGeom>
          <a:gradFill>
            <a:gsLst>
              <a:gs pos="0">
                <a:srgbClr val="B7F3C9"/>
              </a:gs>
              <a:gs pos="100000">
                <a:srgbClr val="1BB460"/>
              </a:gs>
            </a:gsLst>
            <a:lin ang="5400000" scaled="1"/>
          </a:gra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Load Balancer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AD846B2-73B3-AD48-9E9C-ECA3B4EEA525}"/>
              </a:ext>
            </a:extLst>
          </p:cNvPr>
          <p:cNvGrpSpPr/>
          <p:nvPr/>
        </p:nvGrpSpPr>
        <p:grpSpPr>
          <a:xfrm>
            <a:off x="3308803" y="1241301"/>
            <a:ext cx="1020341" cy="1196566"/>
            <a:chOff x="841088" y="2794844"/>
            <a:chExt cx="1020341" cy="1196566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F9910D6-3E64-D24E-BDA9-9F44E8177BBB}"/>
                </a:ext>
              </a:extLst>
            </p:cNvPr>
            <p:cNvSpPr/>
            <p:nvPr/>
          </p:nvSpPr>
          <p:spPr>
            <a:xfrm>
              <a:off x="841088" y="2794844"/>
              <a:ext cx="1020341" cy="1196566"/>
            </a:xfrm>
            <a:prstGeom prst="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pPr algn="ctr"/>
              <a:r>
                <a:rPr lang="en-US" sz="1250" dirty="0"/>
                <a:t>ETCD node</a:t>
              </a:r>
            </a:p>
            <a:p>
              <a:pPr algn="ctr"/>
              <a:r>
                <a:rPr lang="en-US" sz="1250" dirty="0"/>
                <a:t>(0 </a:t>
              </a:r>
              <a:r>
                <a:rPr lang="mr-IN" sz="1250" dirty="0"/>
                <a:t>–</a:t>
              </a:r>
              <a:r>
                <a:rPr lang="en-US" sz="1250" dirty="0"/>
                <a:t> n)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B58CF1E7-FE41-124C-A0E4-BA8928874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0852" y="3310388"/>
              <a:ext cx="632148" cy="541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8520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9A7E53AD-5CD8-1643-AC02-33B719B24843}"/>
    </a:ext>
  </a:extLst>
</a:theme>
</file>

<file path=ppt/theme/theme2.xml><?xml version="1.0" encoding="utf-8"?>
<a:theme xmlns:a="http://schemas.openxmlformats.org/drawingml/2006/main" name="1_Custom Design">
  <a:themeElements>
    <a:clrScheme name="for presentations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32FF"/>
      </a:hlink>
      <a:folHlink>
        <a:srgbClr val="0432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318F3B17-FA30-F547-974D-88ACE0AED250}"/>
    </a:ext>
  </a:extLst>
</a:theme>
</file>

<file path=ppt/theme/theme4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 rtlCol="0" anchor="ctr">
        <a:noAutofit/>
      </a:bodyPr>
      <a:lstStyle>
        <a:defPPr algn="ctr"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318F3B17-FA30-F547-974D-88ACE0AED250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 Fast Start Cloud Tech Kickoff 2017-10-19 v1</Template>
  <TotalTime>37631</TotalTime>
  <Words>2011</Words>
  <Application>Microsoft Macintosh PowerPoint</Application>
  <PresentationFormat>On-screen Show (16:9)</PresentationFormat>
  <Paragraphs>430</Paragraphs>
  <Slides>19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20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46" baseType="lpstr">
      <vt:lpstr>ＭＳ Ｐゴシック</vt:lpstr>
      <vt:lpstr>Arial</vt:lpstr>
      <vt:lpstr>Calibri</vt:lpstr>
      <vt:lpstr>Calibri Light</vt:lpstr>
      <vt:lpstr>Helvetica</vt:lpstr>
      <vt:lpstr>Helvetica Light</vt:lpstr>
      <vt:lpstr>Helvetica Neue</vt:lpstr>
      <vt:lpstr>Helvetica Neue Light</vt:lpstr>
      <vt:lpstr>Helvetica Neue Medium</vt:lpstr>
      <vt:lpstr>HelvNeue Bold for IBM</vt:lpstr>
      <vt:lpstr>HelvNeue Light for IBM</vt:lpstr>
      <vt:lpstr>HelvNeue Light Italic for IBM</vt:lpstr>
      <vt:lpstr>HelvNeue Roman for IBM</vt:lpstr>
      <vt:lpstr>IBM Plex Sans</vt:lpstr>
      <vt:lpstr>IBM Plex Sans Light</vt:lpstr>
      <vt:lpstr>IBM Plex Sans SemiBold</vt:lpstr>
      <vt:lpstr>IBM Plex Sans Text</vt:lpstr>
      <vt:lpstr>Mangal</vt:lpstr>
      <vt:lpstr>Monaco</vt:lpstr>
      <vt:lpstr>Wingdings</vt:lpstr>
      <vt:lpstr>1_dk_blu_background_2017</vt:lpstr>
      <vt:lpstr>1_Custom Design</vt:lpstr>
      <vt:lpstr>gry_background_2017</vt:lpstr>
      <vt:lpstr>BLANK</vt:lpstr>
      <vt:lpstr>1_BLANK</vt:lpstr>
      <vt:lpstr>1_gry_background_2017</vt:lpstr>
      <vt:lpstr>think-cell Slide</vt:lpstr>
      <vt:lpstr>IBM Cloud Overview    </vt:lpstr>
      <vt:lpstr>PowerPoint Presentation</vt:lpstr>
      <vt:lpstr>PowerPoint Presentation</vt:lpstr>
      <vt:lpstr>PowerPoint Presentation</vt:lpstr>
      <vt:lpstr>Solution Overview</vt:lpstr>
      <vt:lpstr>IBM Cloud private transforms the way IT operations and developers work</vt:lpstr>
      <vt:lpstr>Use cases driving private cloud adoption </vt:lpstr>
      <vt:lpstr>IBM Cloud private architecture (Stack view)</vt:lpstr>
      <vt:lpstr>IBM Cloud private Architecture overview (Node view)</vt:lpstr>
      <vt:lpstr>Content available by Edition</vt:lpstr>
      <vt:lpstr>IBM Cloud Private  How does our platform add value?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IBM Cloud Private  is our universal platform for IBM middleware in containers </vt:lpstr>
      <vt:lpstr>PowerPoint Presentation</vt:lpstr>
      <vt:lpstr>Thanks</vt:lpstr>
    </vt:vector>
  </TitlesOfParts>
  <Manager/>
  <Company/>
  <LinksUpToDate>false</LinksUpToDate>
  <SharedDoc>false</SharedDoc>
  <HyperlinkBase/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Start 2018 Cloud Technical Sales Kickoff  19 October 2017</dc:title>
  <dc:subject/>
  <dc:creator>Andy Grohman</dc:creator>
  <cp:keywords/>
  <dc:description/>
  <cp:lastModifiedBy>Jerome Tarte</cp:lastModifiedBy>
  <cp:revision>523</cp:revision>
  <dcterms:created xsi:type="dcterms:W3CDTF">2017-10-18T23:58:58Z</dcterms:created>
  <dcterms:modified xsi:type="dcterms:W3CDTF">2018-06-26T03:59:18Z</dcterms:modified>
  <cp:category/>
</cp:coreProperties>
</file>